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430" r:id="rId3"/>
    <p:sldId id="429" r:id="rId4"/>
    <p:sldId id="412" r:id="rId5"/>
    <p:sldId id="431" r:id="rId6"/>
    <p:sldId id="441" r:id="rId7"/>
    <p:sldId id="442" r:id="rId8"/>
    <p:sldId id="443" r:id="rId9"/>
    <p:sldId id="444" r:id="rId10"/>
    <p:sldId id="435" r:id="rId11"/>
    <p:sldId id="449" r:id="rId12"/>
    <p:sldId id="450" r:id="rId13"/>
    <p:sldId id="445" r:id="rId14"/>
    <p:sldId id="438" r:id="rId15"/>
    <p:sldId id="446" r:id="rId16"/>
    <p:sldId id="447" r:id="rId17"/>
    <p:sldId id="448" r:id="rId18"/>
    <p:sldId id="42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38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402B"/>
    <a:srgbClr val="394419"/>
    <a:srgbClr val="F3F3F2"/>
    <a:srgbClr val="F6F6F6"/>
    <a:srgbClr val="DFDFE1"/>
    <a:srgbClr val="937E61"/>
    <a:srgbClr val="F9F9F9"/>
    <a:srgbClr val="D1D1D1"/>
    <a:srgbClr val="FFFFFF"/>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43"/>
        <p:guide pos="386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7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7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7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7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7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7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7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7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7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704020202020204" pitchFamily="34" charset="0"/>
              <a:buChar char="●"/>
              <a:defRPr sz="1600" u="none" strike="noStrike" kern="1200" cap="none" spc="150" normalizeH="0" baseline="0">
                <a:solidFill>
                  <a:schemeClr val="tx1">
                    <a:lumMod val="65000"/>
                    <a:lumOff val="35000"/>
                  </a:schemeClr>
                </a:solidFill>
                <a:latin typeface="Arial" panose="020B07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7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704020202020204" pitchFamily="34" charset="0"/>
                <a:ea typeface="微软雅黑" panose="020B0503020204020204" pitchFamily="34" charset="-122"/>
              </a:defRPr>
            </a:lvl2pPr>
            <a:lvl3pPr marL="1143000" indent="-228600" eaLnBrk="1" fontAlgn="auto" latinLnBrk="0" hangingPunct="1">
              <a:lnSpc>
                <a:spcPct val="120000"/>
              </a:lnSpc>
              <a:buFont typeface="Arial" panose="020B0704020202020204" pitchFamily="34" charset="0"/>
              <a:buChar char="●"/>
              <a:defRPr sz="1600" u="none" strike="noStrike" kern="1200" cap="none" spc="150" normalizeH="0" baseline="0">
                <a:solidFill>
                  <a:schemeClr val="tx1">
                    <a:lumMod val="65000"/>
                    <a:lumOff val="35000"/>
                  </a:schemeClr>
                </a:solidFill>
                <a:latin typeface="Arial" panose="020B07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7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7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7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7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7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7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7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7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7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7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7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7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7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7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704020202020204" pitchFamily="34" charset="0"/>
                <a:ea typeface="微软雅黑" panose="020B0503020204020204" pitchFamily="34" charset="-122"/>
              </a:defRPr>
            </a:lvl2pPr>
            <a:lvl3pPr eaLnBrk="1" fontAlgn="auto" latinLnBrk="0" hangingPunct="1">
              <a:buFont typeface="Arial" panose="020B0704020202020204" pitchFamily="34" charset="0"/>
              <a:buChar char="●"/>
              <a:defRPr u="none" strike="noStrike" kern="1200" cap="none" spc="150" normalizeH="0">
                <a:solidFill>
                  <a:schemeClr val="tx1">
                    <a:lumMod val="65000"/>
                    <a:lumOff val="35000"/>
                  </a:schemeClr>
                </a:solidFill>
                <a:uFillTx/>
                <a:latin typeface="Arial" panose="020B07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7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7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7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7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7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7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7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7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7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7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7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704020202020204" pitchFamily="34" charset="0"/>
        <a:buChar char="●"/>
        <a:defRPr sz="1800" u="none" strike="noStrike" kern="1200" cap="none" spc="150" normalizeH="0" baseline="0">
          <a:solidFill>
            <a:schemeClr val="tx1">
              <a:lumMod val="65000"/>
              <a:lumOff val="35000"/>
            </a:schemeClr>
          </a:solidFill>
          <a:uFillTx/>
          <a:latin typeface="Arial" panose="020B07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7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704020202020204" pitchFamily="34" charset="0"/>
        <a:buChar char="●"/>
        <a:defRPr sz="1600" u="none" strike="noStrike" kern="1200" cap="none" spc="150" normalizeH="0" baseline="0">
          <a:solidFill>
            <a:schemeClr val="tx1">
              <a:lumMod val="65000"/>
              <a:lumOff val="35000"/>
            </a:schemeClr>
          </a:solidFill>
          <a:uFillTx/>
          <a:latin typeface="Arial" panose="020B07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7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704020202020204" pitchFamily="34" charset="0"/>
        <a:buChar char="•"/>
        <a:defRPr sz="1400" u="none" strike="noStrike" kern="1200" cap="none" spc="150" normalizeH="0" baseline="0">
          <a:solidFill>
            <a:schemeClr val="tx1">
              <a:lumMod val="65000"/>
              <a:lumOff val="35000"/>
            </a:schemeClr>
          </a:solidFill>
          <a:uFillTx/>
          <a:latin typeface="Arial" panose="020B07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tags" Target="../tags/tag64.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9.xml"/><Relationship Id="rId1" Type="http://schemas.openxmlformats.org/officeDocument/2006/relationships/tags" Target="../tags/tag9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tags" Target="../tags/tag10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3.xml"/><Relationship Id="rId2" Type="http://schemas.openxmlformats.org/officeDocument/2006/relationships/image" Target="../media/image4.jpeg"/><Relationship Id="rId1" Type="http://schemas.openxmlformats.org/officeDocument/2006/relationships/tags" Target="../tags/tag10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5.xml"/><Relationship Id="rId2" Type="http://schemas.openxmlformats.org/officeDocument/2006/relationships/image" Target="../media/image18.jpeg"/><Relationship Id="rId1" Type="http://schemas.openxmlformats.org/officeDocument/2006/relationships/tags" Target="../tags/tag104.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7.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tags" Target="../tags/tag106.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9.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1.xml"/><Relationship Id="rId2" Type="http://schemas.openxmlformats.org/officeDocument/2006/relationships/image" Target="../media/image23.png"/><Relationship Id="rId1" Type="http://schemas.openxmlformats.org/officeDocument/2006/relationships/tags" Target="../tags/tag1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3.png"/><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9.xml"/><Relationship Id="rId2" Type="http://schemas.openxmlformats.org/officeDocument/2006/relationships/image" Target="../media/image4.jpeg"/><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5.jpeg"/><Relationship Id="rId3" Type="http://schemas.openxmlformats.org/officeDocument/2006/relationships/tags" Target="../tags/tag72.xml"/><Relationship Id="rId2" Type="http://schemas.openxmlformats.org/officeDocument/2006/relationships/tags" Target="../tags/tag71.xml"/><Relationship Id="rId12" Type="http://schemas.openxmlformats.org/officeDocument/2006/relationships/slideLayout" Target="../slideLayouts/slideLayout7.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7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3.xml"/><Relationship Id="rId7" Type="http://schemas.openxmlformats.org/officeDocument/2006/relationships/image" Target="../media/image8.png"/><Relationship Id="rId6" Type="http://schemas.openxmlformats.org/officeDocument/2006/relationships/image" Target="NULL" TargetMode="External"/><Relationship Id="rId5" Type="http://schemas.openxmlformats.org/officeDocument/2006/relationships/image" Target="../media/image7.jpe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88.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NULL" TargetMode="External"/><Relationship Id="rId5" Type="http://schemas.openxmlformats.org/officeDocument/2006/relationships/image" Target="../media/image11.jpe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1" Type="http://schemas.openxmlformats.org/officeDocument/2006/relationships/slideLayout" Target="../slideLayouts/slideLayout7.xml"/><Relationship Id="rId10" Type="http://schemas.openxmlformats.org/officeDocument/2006/relationships/tags" Target="../tags/tag93.xml"/><Relationship Id="rId1" Type="http://schemas.openxmlformats.org/officeDocument/2006/relationships/tags" Target="../tags/tag8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image" Target="../media/image4.jpeg"/><Relationship Id="rId1" Type="http://schemas.openxmlformats.org/officeDocument/2006/relationships/tags" Target="../tags/tag94.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7.xml"/><Relationship Id="rId3" Type="http://schemas.openxmlformats.org/officeDocument/2006/relationships/image" Target="NULL" TargetMode="External"/><Relationship Id="rId2" Type="http://schemas.openxmlformats.org/officeDocument/2006/relationships/image" Target="../media/image15.jpeg"/><Relationship Id="rId1" Type="http://schemas.openxmlformats.org/officeDocument/2006/relationships/tags" Target="../tags/tag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83929" b="60000"/>
          <a:stretch>
            <a:fillRect/>
          </a:stretch>
        </p:blipFill>
        <p:spPr>
          <a:xfrm>
            <a:off x="0" y="0"/>
            <a:ext cx="2627086" cy="3677920"/>
          </a:xfrm>
          <a:prstGeom prst="rect">
            <a:avLst/>
          </a:prstGeom>
        </p:spPr>
      </p:pic>
      <p:pic>
        <p:nvPicPr>
          <p:cNvPr id="4" name="图片 3"/>
          <p:cNvPicPr>
            <a:picLocks noChangeAspect="1"/>
          </p:cNvPicPr>
          <p:nvPr>
            <p:custDataLst>
              <p:tags r:id="rId4"/>
            </p:custDataLst>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8809"/>
          <a:stretch>
            <a:fillRect/>
          </a:stretch>
        </p:blipFill>
        <p:spPr>
          <a:xfrm>
            <a:off x="8211644" y="1422400"/>
            <a:ext cx="3980355" cy="5435600"/>
          </a:xfrm>
          <a:prstGeom prst="rect">
            <a:avLst/>
          </a:prstGeom>
        </p:spPr>
      </p:pic>
      <p:sp>
        <p:nvSpPr>
          <p:cNvPr id="8" name="文本框 7"/>
          <p:cNvSpPr txBox="1"/>
          <p:nvPr/>
        </p:nvSpPr>
        <p:spPr>
          <a:xfrm>
            <a:off x="2080895" y="2138045"/>
            <a:ext cx="8030210" cy="2122805"/>
          </a:xfrm>
          <a:prstGeom prst="rect">
            <a:avLst/>
          </a:prstGeom>
          <a:noFill/>
        </p:spPr>
        <p:txBody>
          <a:bodyPr wrap="square" rtlCol="0">
            <a:spAutoFit/>
          </a:bodyPr>
          <a:lstStyle/>
          <a:p>
            <a:pPr algn="ctr"/>
            <a:r>
              <a:rPr lang="zh-CN" altLang="en-US" sz="6600" b="1" dirty="0">
                <a:solidFill>
                  <a:schemeClr val="tx1"/>
                </a:solidFill>
                <a:latin typeface="仓耳玄三M W05" panose="02020400000000000000" pitchFamily="18" charset="-122"/>
                <a:ea typeface="仓耳玄三M W05" panose="02020400000000000000" pitchFamily="18" charset="-122"/>
              </a:rPr>
              <a:t>信息增长规律</a:t>
            </a:r>
            <a:endParaRPr lang="zh-CN" altLang="en-US" sz="6600" b="1" dirty="0">
              <a:solidFill>
                <a:schemeClr val="tx1"/>
              </a:solidFill>
              <a:latin typeface="仓耳玄三M W05" panose="02020400000000000000" pitchFamily="18" charset="-122"/>
              <a:ea typeface="仓耳玄三M W05" panose="02020400000000000000" pitchFamily="18" charset="-122"/>
            </a:endParaRPr>
          </a:p>
          <a:p>
            <a:pPr algn="ctr"/>
            <a:r>
              <a:rPr lang="zh-CN" altLang="en-US" sz="6600" b="1" dirty="0">
                <a:solidFill>
                  <a:schemeClr val="tx1"/>
                </a:solidFill>
                <a:latin typeface="仓耳玄三M W05" panose="02020400000000000000" pitchFamily="18" charset="-122"/>
                <a:ea typeface="仓耳玄三M W05" panose="02020400000000000000" pitchFamily="18" charset="-122"/>
              </a:rPr>
              <a:t>的研究与实证</a:t>
            </a:r>
            <a:endParaRPr lang="zh-CN" altLang="en-US" sz="6600" b="1" dirty="0">
              <a:solidFill>
                <a:schemeClr val="tx1"/>
              </a:solidFill>
              <a:latin typeface="仓耳玄三M W05" panose="02020400000000000000" pitchFamily="18" charset="-122"/>
              <a:ea typeface="仓耳玄三M W05" panose="02020400000000000000" pitchFamily="18" charset="-122"/>
            </a:endParaRPr>
          </a:p>
        </p:txBody>
      </p:sp>
      <p:sp>
        <p:nvSpPr>
          <p:cNvPr id="2" name="文本框 1"/>
          <p:cNvSpPr txBox="1"/>
          <p:nvPr/>
        </p:nvSpPr>
        <p:spPr>
          <a:xfrm>
            <a:off x="5353050" y="4454525"/>
            <a:ext cx="1737360" cy="372745"/>
          </a:xfrm>
          <a:prstGeom prst="rect">
            <a:avLst/>
          </a:prstGeom>
          <a:noFill/>
        </p:spPr>
        <p:txBody>
          <a:bodyPr wrap="square" rtlCol="0">
            <a:noAutofit/>
          </a:bodyPr>
          <a:p>
            <a:r>
              <a:rPr lang="en-US" altLang="zh-CN" sz="1600" b="1">
                <a:latin typeface="Source Han Sans Normal" panose="020B0400000000000000" charset="-122"/>
                <a:ea typeface="Source Han Sans Normal" panose="020B0400000000000000" charset="-122"/>
              </a:rPr>
              <a:t>2023.10.09</a:t>
            </a:r>
            <a:endParaRPr lang="en-US" altLang="zh-CN" sz="1600" b="1">
              <a:latin typeface="Source Han Sans Normal" panose="020B0400000000000000" charset="-122"/>
              <a:ea typeface="Source Han Sans Normal" panose="020B0400000000000000" charset="-122"/>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638810" y="984250"/>
            <a:ext cx="10641330" cy="884555"/>
          </a:xfrm>
          <a:prstGeom prst="rect">
            <a:avLst/>
          </a:prstGeom>
          <a:gradFill>
            <a:gsLst>
              <a:gs pos="50000">
                <a:srgbClr val="97C8E1"/>
              </a:gs>
              <a:gs pos="0">
                <a:srgbClr val="BADAEB"/>
              </a:gs>
              <a:gs pos="100000">
                <a:srgbClr val="74B5D6"/>
              </a:gs>
            </a:gsLst>
            <a:lin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164465" y="157480"/>
            <a:ext cx="11863070" cy="645160"/>
          </a:xfrm>
          <a:prstGeom prst="rect">
            <a:avLst/>
          </a:prstGeom>
          <a:noFill/>
        </p:spPr>
        <p:txBody>
          <a:bodyPr wrap="square" rtlCol="0" anchor="t">
            <a:spAutoFit/>
          </a:bodyPr>
          <a:p>
            <a:pPr>
              <a:spcBef>
                <a:spcPts val="0"/>
              </a:spcBef>
              <a:spcAft>
                <a:spcPts val="0"/>
              </a:spcAft>
              <a:buClrTx/>
              <a:buSzTx/>
              <a:buFontTx/>
            </a:pP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文献增长规律研究的意义</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904240" y="1098550"/>
            <a:ext cx="9739630" cy="1283335"/>
          </a:xfrm>
          <a:prstGeom prst="rect">
            <a:avLst/>
          </a:prstGeom>
          <a:noFill/>
          <a:ln w="9525">
            <a:noFill/>
          </a:ln>
        </p:spPr>
        <p:txBody>
          <a:bodyPr>
            <a:noAutofit/>
          </a:bodyPr>
          <a:p>
            <a:pPr indent="378460"/>
            <a:r>
              <a:rPr lang="zh-CN" b="0">
                <a:solidFill>
                  <a:srgbClr val="333333"/>
                </a:solidFill>
                <a:cs typeface="宋体" charset="0"/>
              </a:rPr>
              <a:t>关于科学知识增长机制的研究在许多领域获得了有效进展</a:t>
            </a:r>
            <a:r>
              <a:rPr lang="en-US" b="0">
                <a:solidFill>
                  <a:srgbClr val="333333"/>
                </a:solidFill>
                <a:latin typeface="Arial" panose="020B0704020202020204" pitchFamily="34" charset="0"/>
                <a:cs typeface="宋体" charset="0"/>
              </a:rPr>
              <a:t>,</a:t>
            </a:r>
            <a:r>
              <a:rPr lang="zh-CN" b="0">
                <a:solidFill>
                  <a:srgbClr val="333333"/>
                </a:solidFill>
                <a:cs typeface="宋体" charset="0"/>
              </a:rPr>
              <a:t>被广泛应用到包括知识管理、知识计量与评价、科技管理、信息管理、科学计量等众多研究领域。</a:t>
            </a:r>
            <a:endParaRPr lang="zh-CN" altLang="en-US" b="0">
              <a:solidFill>
                <a:srgbClr val="333333"/>
              </a:solidFill>
              <a:cs typeface="宋体" charset="0"/>
            </a:endParaRPr>
          </a:p>
        </p:txBody>
      </p:sp>
      <p:sp>
        <p:nvSpPr>
          <p:cNvPr id="6" name="文本框 5"/>
          <p:cNvSpPr txBox="1"/>
          <p:nvPr/>
        </p:nvSpPr>
        <p:spPr>
          <a:xfrm>
            <a:off x="1073785" y="2580640"/>
            <a:ext cx="9995535" cy="1283335"/>
          </a:xfrm>
          <a:prstGeom prst="rect">
            <a:avLst/>
          </a:prstGeom>
          <a:noFill/>
          <a:ln w="9525">
            <a:noFill/>
          </a:ln>
        </p:spPr>
        <p:txBody>
          <a:bodyPr>
            <a:noAutofit/>
          </a:bodyPr>
          <a:p>
            <a:pPr indent="378460"/>
            <a:r>
              <a:rPr lang="zh-CN" b="0">
                <a:solidFill>
                  <a:srgbClr val="333333"/>
                </a:solidFill>
                <a:cs typeface="宋体" charset="0"/>
              </a:rPr>
              <a:t>它为</a:t>
            </a:r>
            <a:r>
              <a:rPr lang="zh-CN" b="1">
                <a:solidFill>
                  <a:srgbClr val="FF0000"/>
                </a:solidFill>
                <a:cs typeface="宋体" charset="0"/>
              </a:rPr>
              <a:t>信息科学和信息管理科学</a:t>
            </a:r>
            <a:r>
              <a:rPr lang="zh-CN" b="0">
                <a:solidFill>
                  <a:srgbClr val="333333"/>
                </a:solidFill>
                <a:cs typeface="宋体" charset="0"/>
              </a:rPr>
              <a:t>的发展提供了科学理论依据。正是围绕基于知识增长与知识信息量的度量、测度</a:t>
            </a:r>
            <a:r>
              <a:rPr lang="en-US" b="0">
                <a:solidFill>
                  <a:srgbClr val="333333"/>
                </a:solidFill>
                <a:latin typeface="Arial" panose="020B0704020202020204" pitchFamily="34" charset="0"/>
                <a:cs typeface="宋体" charset="0"/>
              </a:rPr>
              <a:t>,</a:t>
            </a:r>
            <a:r>
              <a:rPr lang="zh-CN" b="0">
                <a:solidFill>
                  <a:srgbClr val="333333"/>
                </a:solidFill>
                <a:cs typeface="宋体" charset="0"/>
              </a:rPr>
              <a:t>才形成了完善信息论方法体系</a:t>
            </a:r>
            <a:r>
              <a:rPr lang="en-US" b="0">
                <a:solidFill>
                  <a:srgbClr val="333333"/>
                </a:solidFill>
                <a:latin typeface="Arial" panose="020B0704020202020204" pitchFamily="34" charset="0"/>
                <a:cs typeface="宋体" charset="0"/>
              </a:rPr>
              <a:t>,</a:t>
            </a:r>
            <a:r>
              <a:rPr lang="zh-CN" b="0">
                <a:solidFill>
                  <a:srgbClr val="333333"/>
                </a:solidFill>
                <a:cs typeface="宋体" charset="0"/>
              </a:rPr>
              <a:t>如文献计量学、科学计量学、知识计量学、经济计量学、信息经济学、知识经济学等科学学科的形成</a:t>
            </a:r>
            <a:r>
              <a:rPr lang="en-US" b="0">
                <a:solidFill>
                  <a:srgbClr val="333333"/>
                </a:solidFill>
                <a:latin typeface="Arial" panose="020B0704020202020204" pitchFamily="34" charset="0"/>
                <a:cs typeface="宋体" charset="0"/>
              </a:rPr>
              <a:t>;</a:t>
            </a:r>
            <a:endParaRPr lang="en-US" altLang="en-US" b="0">
              <a:solidFill>
                <a:srgbClr val="333333"/>
              </a:solidFill>
              <a:latin typeface="Arial" panose="020B0704020202020204" pitchFamily="34" charset="0"/>
              <a:cs typeface="宋体" charset="0"/>
            </a:endParaRPr>
          </a:p>
        </p:txBody>
      </p:sp>
      <p:sp>
        <p:nvSpPr>
          <p:cNvPr id="7" name="文本框 6"/>
          <p:cNvSpPr txBox="1"/>
          <p:nvPr/>
        </p:nvSpPr>
        <p:spPr>
          <a:xfrm>
            <a:off x="554990" y="2054860"/>
            <a:ext cx="4064000" cy="521970"/>
          </a:xfrm>
          <a:prstGeom prst="rect">
            <a:avLst/>
          </a:prstGeom>
          <a:noFill/>
        </p:spPr>
        <p:txBody>
          <a:bodyPr wrap="square" rtlCol="0">
            <a:spAutoFit/>
          </a:bodyPr>
          <a:p>
            <a:r>
              <a:rPr lang="zh-CN" altLang="en-US" sz="2800" b="1">
                <a:solidFill>
                  <a:srgbClr val="FF0000"/>
                </a:solidFill>
                <a:sym typeface="+mn-ea"/>
              </a:rPr>
              <a:t>学科意义</a:t>
            </a:r>
            <a:endParaRPr lang="zh-CN" altLang="en-US" sz="2800" b="1">
              <a:solidFill>
                <a:srgbClr val="FF0000"/>
              </a:solidFill>
              <a:sym typeface="+mn-ea"/>
            </a:endParaRPr>
          </a:p>
        </p:txBody>
      </p:sp>
      <p:sp>
        <p:nvSpPr>
          <p:cNvPr id="9" name="文本框 8"/>
          <p:cNvSpPr txBox="1"/>
          <p:nvPr/>
        </p:nvSpPr>
        <p:spPr>
          <a:xfrm>
            <a:off x="1073785" y="4351020"/>
            <a:ext cx="10127615" cy="922020"/>
          </a:xfrm>
          <a:prstGeom prst="rect">
            <a:avLst/>
          </a:prstGeom>
          <a:noFill/>
          <a:ln w="9525">
            <a:noFill/>
          </a:ln>
        </p:spPr>
        <p:txBody>
          <a:bodyPr wrap="square">
            <a:spAutoFit/>
          </a:bodyPr>
          <a:p>
            <a:pPr marL="0" indent="378460" algn="l"/>
            <a:r>
              <a:rPr lang="zh-CN" b="0">
                <a:solidFill>
                  <a:srgbClr val="333333"/>
                </a:solidFill>
                <a:cs typeface="宋体" charset="0"/>
              </a:rPr>
              <a:t>关于知识增长的研究在</a:t>
            </a:r>
            <a:r>
              <a:rPr lang="zh-CN" b="1">
                <a:solidFill>
                  <a:srgbClr val="FF0000"/>
                </a:solidFill>
                <a:cs typeface="宋体" charset="0"/>
              </a:rPr>
              <a:t>科技发展预测、知识创新能力测度、寻找新的知识增长点与突破口</a:t>
            </a:r>
            <a:r>
              <a:rPr lang="zh-CN" b="0">
                <a:solidFill>
                  <a:srgbClr val="333333"/>
                </a:solidFill>
                <a:cs typeface="宋体" charset="0"/>
              </a:rPr>
              <a:t>、分析知识量的分布规律</a:t>
            </a:r>
            <a:r>
              <a:rPr lang="en-US" b="0">
                <a:solidFill>
                  <a:srgbClr val="333333"/>
                </a:solidFill>
                <a:latin typeface="Arial" panose="020B0704020202020204" pitchFamily="34" charset="0"/>
                <a:cs typeface="宋体" charset="0"/>
              </a:rPr>
              <a:t>(</a:t>
            </a:r>
            <a:r>
              <a:rPr lang="zh-CN" b="0">
                <a:solidFill>
                  <a:srgbClr val="333333"/>
                </a:solidFill>
                <a:cs typeface="宋体" charset="0"/>
              </a:rPr>
              <a:t>如布拉德福定律</a:t>
            </a:r>
            <a:r>
              <a:rPr lang="en-US" b="0">
                <a:solidFill>
                  <a:srgbClr val="333333"/>
                </a:solidFill>
                <a:latin typeface="Arial" panose="020B0704020202020204" pitchFamily="34" charset="0"/>
                <a:cs typeface="宋体" charset="0"/>
              </a:rPr>
              <a:t>)</a:t>
            </a:r>
            <a:r>
              <a:rPr lang="zh-CN" b="0">
                <a:solidFill>
                  <a:srgbClr val="333333"/>
                </a:solidFill>
                <a:cs typeface="宋体" charset="0"/>
              </a:rPr>
              <a:t>、分析知识生产的规律</a:t>
            </a:r>
            <a:r>
              <a:rPr lang="en-US" b="0">
                <a:solidFill>
                  <a:srgbClr val="333333"/>
                </a:solidFill>
                <a:latin typeface="Arial" panose="020B0704020202020204" pitchFamily="34" charset="0"/>
                <a:cs typeface="宋体" charset="0"/>
              </a:rPr>
              <a:t>(</a:t>
            </a:r>
            <a:r>
              <a:rPr lang="zh-CN" b="0">
                <a:solidFill>
                  <a:srgbClr val="333333"/>
                </a:solidFill>
                <a:cs typeface="宋体" charset="0"/>
              </a:rPr>
              <a:t>洛特卡科学生产平方反比定律</a:t>
            </a:r>
            <a:r>
              <a:rPr lang="en-US" b="0">
                <a:solidFill>
                  <a:srgbClr val="333333"/>
                </a:solidFill>
                <a:latin typeface="Arial" panose="020B0704020202020204" pitchFamily="34" charset="0"/>
                <a:cs typeface="宋体" charset="0"/>
              </a:rPr>
              <a:t>)</a:t>
            </a:r>
            <a:r>
              <a:rPr lang="zh-CN" b="0">
                <a:solidFill>
                  <a:srgbClr val="333333"/>
                </a:solidFill>
                <a:cs typeface="宋体" charset="0"/>
              </a:rPr>
              <a:t>、分析知识传播</a:t>
            </a:r>
            <a:r>
              <a:rPr lang="en-US" b="0">
                <a:solidFill>
                  <a:srgbClr val="333333"/>
                </a:solidFill>
                <a:latin typeface="Arial" panose="020B0704020202020204" pitchFamily="34" charset="0"/>
                <a:cs typeface="宋体" charset="0"/>
              </a:rPr>
              <a:t>(</a:t>
            </a:r>
            <a:r>
              <a:rPr lang="zh-CN" b="0">
                <a:solidFill>
                  <a:srgbClr val="333333"/>
                </a:solidFill>
                <a:cs typeface="宋体" charset="0"/>
              </a:rPr>
              <a:t>新闻传播与教育</a:t>
            </a:r>
            <a:r>
              <a:rPr lang="en-US" b="0">
                <a:solidFill>
                  <a:srgbClr val="333333"/>
                </a:solidFill>
                <a:latin typeface="Arial" panose="020B0704020202020204" pitchFamily="34" charset="0"/>
                <a:cs typeface="宋体" charset="0"/>
              </a:rPr>
              <a:t>)</a:t>
            </a:r>
            <a:r>
              <a:rPr lang="zh-CN" b="0">
                <a:solidFill>
                  <a:srgbClr val="333333"/>
                </a:solidFill>
                <a:cs typeface="宋体" charset="0"/>
              </a:rPr>
              <a:t>等方面取得了重要进展</a:t>
            </a:r>
            <a:r>
              <a:rPr lang="en-US" b="0">
                <a:solidFill>
                  <a:srgbClr val="333333"/>
                </a:solidFill>
                <a:latin typeface="Arial" panose="020B0704020202020204" pitchFamily="34" charset="0"/>
                <a:cs typeface="宋体" charset="0"/>
              </a:rPr>
              <a:t>;</a:t>
            </a:r>
            <a:endParaRPr lang="en-US" altLang="en-US" b="0">
              <a:solidFill>
                <a:srgbClr val="333333"/>
              </a:solidFill>
              <a:latin typeface="Arial" panose="020B0704020202020204" pitchFamily="34" charset="0"/>
              <a:cs typeface="宋体" charset="0"/>
            </a:endParaRPr>
          </a:p>
        </p:txBody>
      </p:sp>
      <p:sp>
        <p:nvSpPr>
          <p:cNvPr id="12" name="文本框 11"/>
          <p:cNvSpPr txBox="1"/>
          <p:nvPr/>
        </p:nvSpPr>
        <p:spPr>
          <a:xfrm>
            <a:off x="554990" y="3731895"/>
            <a:ext cx="4064000" cy="521970"/>
          </a:xfrm>
          <a:prstGeom prst="rect">
            <a:avLst/>
          </a:prstGeom>
          <a:noFill/>
        </p:spPr>
        <p:txBody>
          <a:bodyPr wrap="square" rtlCol="0">
            <a:spAutoFit/>
          </a:bodyPr>
          <a:p>
            <a:r>
              <a:rPr lang="zh-CN" altLang="en-US" sz="2800" b="1">
                <a:solidFill>
                  <a:srgbClr val="FF0000"/>
                </a:solidFill>
              </a:rPr>
              <a:t>促进其他学科领域发展</a:t>
            </a:r>
            <a:endParaRPr lang="zh-CN" altLang="en-US" sz="2800" b="1">
              <a:solidFill>
                <a:srgbClr val="FF0000"/>
              </a:solidFill>
            </a:endParaRPr>
          </a:p>
        </p:txBody>
      </p:sp>
      <p:sp>
        <p:nvSpPr>
          <p:cNvPr id="13" name="文本框 12"/>
          <p:cNvSpPr txBox="1"/>
          <p:nvPr/>
        </p:nvSpPr>
        <p:spPr>
          <a:xfrm>
            <a:off x="638810" y="5273040"/>
            <a:ext cx="4064000" cy="521970"/>
          </a:xfrm>
          <a:prstGeom prst="rect">
            <a:avLst/>
          </a:prstGeom>
          <a:noFill/>
        </p:spPr>
        <p:txBody>
          <a:bodyPr wrap="square" rtlCol="0">
            <a:spAutoFit/>
          </a:bodyPr>
          <a:p>
            <a:r>
              <a:rPr lang="zh-CN" altLang="en-US" sz="2800" b="1">
                <a:solidFill>
                  <a:srgbClr val="FF0000"/>
                </a:solidFill>
              </a:rPr>
              <a:t>指导意义</a:t>
            </a:r>
            <a:endParaRPr lang="zh-CN" altLang="en-US" sz="2800" b="1">
              <a:solidFill>
                <a:srgbClr val="FF0000"/>
              </a:solidFill>
            </a:endParaRPr>
          </a:p>
        </p:txBody>
      </p:sp>
      <p:sp>
        <p:nvSpPr>
          <p:cNvPr id="14" name="文本框 13"/>
          <p:cNvSpPr txBox="1"/>
          <p:nvPr/>
        </p:nvSpPr>
        <p:spPr>
          <a:xfrm>
            <a:off x="1073785" y="5813425"/>
            <a:ext cx="9697720" cy="645160"/>
          </a:xfrm>
          <a:prstGeom prst="rect">
            <a:avLst/>
          </a:prstGeom>
          <a:noFill/>
        </p:spPr>
        <p:txBody>
          <a:bodyPr wrap="square" rtlCol="0">
            <a:spAutoFit/>
          </a:bodyPr>
          <a:p>
            <a:r>
              <a:rPr lang="en-US" altLang="zh-CN"/>
              <a:t>    </a:t>
            </a:r>
            <a:r>
              <a:rPr lang="zh-CN" altLang="en-US"/>
              <a:t>科学家应该</a:t>
            </a:r>
            <a:r>
              <a:rPr lang="zh-CN" altLang="en-US" b="1">
                <a:solidFill>
                  <a:srgbClr val="FF0000"/>
                </a:solidFill>
              </a:rPr>
              <a:t>如何利用知识增长带来的福利</a:t>
            </a:r>
            <a:r>
              <a:rPr lang="zh-CN" altLang="en-US"/>
              <a:t>,进一步推动科学技术的发展,生产和创造出更多、更有用的科学知识,以造福于人类社会。</a:t>
            </a:r>
            <a:endParaRPr lang="zh-CN" altLang="en-US"/>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5033645" y="1619885"/>
            <a:ext cx="6064885" cy="2409825"/>
          </a:xfrm>
          <a:prstGeom prst="rect">
            <a:avLst/>
          </a:prstGeom>
          <a:gradFill>
            <a:gsLst>
              <a:gs pos="50000">
                <a:srgbClr val="97C8E1"/>
              </a:gs>
              <a:gs pos="0">
                <a:srgbClr val="BADAEB"/>
              </a:gs>
              <a:gs pos="100000">
                <a:srgbClr val="74B5D6"/>
              </a:gs>
            </a:gsLst>
            <a:lin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164465" y="157480"/>
            <a:ext cx="11863070" cy="645160"/>
          </a:xfrm>
          <a:prstGeom prst="rect">
            <a:avLst/>
          </a:prstGeom>
          <a:noFill/>
        </p:spPr>
        <p:txBody>
          <a:bodyPr wrap="square" rtlCol="0" anchor="t">
            <a:spAutoFit/>
          </a:bodyPr>
          <a:p>
            <a:pPr>
              <a:spcBef>
                <a:spcPts val="0"/>
              </a:spcBef>
              <a:spcAft>
                <a:spcPts val="0"/>
              </a:spcAft>
              <a:buClrTx/>
              <a:buSzTx/>
              <a:buFontTx/>
            </a:pP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文献增长规律研究的意义</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1563370" y="4359910"/>
            <a:ext cx="9728835" cy="645795"/>
          </a:xfrm>
          <a:prstGeom prst="rect">
            <a:avLst/>
          </a:prstGeom>
          <a:noFill/>
          <a:ln w="9525">
            <a:noFill/>
          </a:ln>
        </p:spPr>
        <p:txBody>
          <a:bodyPr>
            <a:noAutofit/>
          </a:bodyPr>
          <a:p>
            <a:pPr marL="0" indent="378460" algn="l"/>
            <a:r>
              <a:rPr lang="zh-CN" altLang="en-US" b="0">
                <a:solidFill>
                  <a:srgbClr val="333333"/>
                </a:solidFill>
                <a:cs typeface="宋体" charset="0"/>
              </a:rPr>
              <a:t>西蒙·库兹尼茨认为,现代</a:t>
            </a:r>
            <a:r>
              <a:rPr lang="zh-CN" altLang="en-US" b="1">
                <a:solidFill>
                  <a:srgbClr val="FF0000"/>
                </a:solidFill>
                <a:cs typeface="宋体" charset="0"/>
              </a:rPr>
              <a:t>经济增长的主要因素之一是知识存量的增长</a:t>
            </a:r>
            <a:r>
              <a:rPr lang="zh-CN" altLang="en-US" b="0">
                <a:solidFill>
                  <a:srgbClr val="333333"/>
                </a:solidFill>
                <a:cs typeface="宋体" charset="0"/>
              </a:rPr>
              <a:t>,迅速增加的技术知识和社会知识被日益有效地加以利用。</a:t>
            </a:r>
            <a:endParaRPr lang="zh-CN" altLang="en-US" b="0">
              <a:solidFill>
                <a:srgbClr val="333333"/>
              </a:solidFill>
              <a:cs typeface="宋体" charset="0"/>
            </a:endParaRPr>
          </a:p>
        </p:txBody>
      </p:sp>
      <p:pic>
        <p:nvPicPr>
          <p:cNvPr id="4" name="https://photo-static-api.fotomore.com/creative/vcg/400/new/VCG211248045892.jpg?uid=386&amp;timestamp=1696758428&amp;sign=119f281e4c9db12c5429210e1d4db0fb" descr="&amp;pky240_sjzg_VCG211248045892&amp;2&amp;src_toppic_inpsrchzd1&amp;"/>
          <p:cNvPicPr>
            <a:picLocks noChangeAspect="1"/>
          </p:cNvPicPr>
          <p:nvPr/>
        </p:nvPicPr>
        <p:blipFill>
          <a:blip r:embed="rId2"/>
          <a:stretch>
            <a:fillRect/>
          </a:stretch>
        </p:blipFill>
        <p:spPr>
          <a:xfrm>
            <a:off x="403225" y="4029710"/>
            <a:ext cx="935355" cy="1151255"/>
          </a:xfrm>
          <a:prstGeom prst="rect">
            <a:avLst/>
          </a:prstGeom>
        </p:spPr>
      </p:pic>
      <p:pic>
        <p:nvPicPr>
          <p:cNvPr id="5" name="https://photo-static-api.fotomore.com/creative/vcg/400/new/VCG211248045892.jpg?uid=386&amp;timestamp=1696758428&amp;sign=119f281e4c9db12c5429210e1d4db0fb" descr="&amp;pky240_sjzg_VCG211248045892&amp;2&amp;src_toppic_inpsrchzd1&amp;"/>
          <p:cNvPicPr>
            <a:picLocks noChangeAspect="1"/>
          </p:cNvPicPr>
          <p:nvPr/>
        </p:nvPicPr>
        <p:blipFill>
          <a:blip r:embed="rId2"/>
          <a:stretch>
            <a:fillRect/>
          </a:stretch>
        </p:blipFill>
        <p:spPr>
          <a:xfrm>
            <a:off x="403225" y="5452110"/>
            <a:ext cx="935355" cy="1151255"/>
          </a:xfrm>
          <a:prstGeom prst="rect">
            <a:avLst/>
          </a:prstGeom>
        </p:spPr>
      </p:pic>
      <p:sp>
        <p:nvSpPr>
          <p:cNvPr id="6" name="文本框 5"/>
          <p:cNvSpPr txBox="1"/>
          <p:nvPr/>
        </p:nvSpPr>
        <p:spPr>
          <a:xfrm>
            <a:off x="1563370" y="5704840"/>
            <a:ext cx="9728835" cy="645160"/>
          </a:xfrm>
          <a:prstGeom prst="rect">
            <a:avLst/>
          </a:prstGeom>
          <a:noFill/>
        </p:spPr>
        <p:txBody>
          <a:bodyPr wrap="square" rtlCol="0">
            <a:spAutoFit/>
          </a:bodyPr>
          <a:p>
            <a:r>
              <a:rPr lang="zh-CN" altLang="en-US">
                <a:solidFill>
                  <a:srgbClr val="333333"/>
                </a:solidFill>
                <a:cs typeface="宋体" charset="0"/>
              </a:rPr>
              <a:t>丹尼森对经济增长的分析认为,</a:t>
            </a:r>
            <a:r>
              <a:rPr lang="zh-CN" altLang="en-US" b="1">
                <a:solidFill>
                  <a:srgbClr val="FF0000"/>
                </a:solidFill>
                <a:cs typeface="宋体" charset="0"/>
              </a:rPr>
              <a:t>知识进展是支持美国经济增长的最重要因素</a:t>
            </a:r>
            <a:r>
              <a:rPr lang="zh-CN" altLang="en-US">
                <a:solidFill>
                  <a:srgbClr val="FF0000"/>
                </a:solidFill>
                <a:cs typeface="宋体" charset="0"/>
              </a:rPr>
              <a:t>,</a:t>
            </a:r>
            <a:r>
              <a:rPr lang="zh-CN" altLang="en-US">
                <a:solidFill>
                  <a:srgbClr val="333333"/>
                </a:solidFill>
                <a:cs typeface="宋体" charset="0"/>
              </a:rPr>
              <a:t>知识进展在他看来是“技术进步、管理和组织改进的三位统一体。</a:t>
            </a:r>
            <a:endParaRPr lang="zh-CN" altLang="en-US">
              <a:solidFill>
                <a:srgbClr val="333333"/>
              </a:solidFill>
              <a:cs typeface="宋体" charset="0"/>
            </a:endParaRPr>
          </a:p>
        </p:txBody>
      </p:sp>
      <p:sp>
        <p:nvSpPr>
          <p:cNvPr id="7" name="文本框 6"/>
          <p:cNvSpPr txBox="1"/>
          <p:nvPr/>
        </p:nvSpPr>
        <p:spPr>
          <a:xfrm>
            <a:off x="5481320" y="1760855"/>
            <a:ext cx="4744085" cy="2219960"/>
          </a:xfrm>
          <a:prstGeom prst="rect">
            <a:avLst/>
          </a:prstGeom>
          <a:noFill/>
        </p:spPr>
        <p:txBody>
          <a:bodyPr wrap="square" rtlCol="0">
            <a:noAutofit/>
          </a:bodyPr>
          <a:p>
            <a:pPr>
              <a:lnSpc>
                <a:spcPct val="170000"/>
              </a:lnSpc>
            </a:pPr>
            <a:r>
              <a:rPr lang="en-US" altLang="zh-CN"/>
              <a:t>      </a:t>
            </a:r>
            <a:r>
              <a:rPr lang="zh-CN" altLang="en-US"/>
              <a:t>从整个世界经济来说,国家经济增长比过去更明显地依赖于知识的产生、传播和利用。</a:t>
            </a:r>
            <a:r>
              <a:rPr lang="zh-CN" altLang="en-US" b="1">
                <a:solidFill>
                  <a:srgbClr val="FF0000"/>
                </a:solidFill>
              </a:rPr>
              <a:t>这种科学知识的增长,已成为经济发展的核心。</a:t>
            </a:r>
            <a:endParaRPr lang="zh-CN" altLang="en-US" b="1">
              <a:solidFill>
                <a:srgbClr val="FF0000"/>
              </a:solidFill>
            </a:endParaRPr>
          </a:p>
        </p:txBody>
      </p:sp>
      <p:sp>
        <p:nvSpPr>
          <p:cNvPr id="8" name="文本框 7"/>
          <p:cNvSpPr txBox="1"/>
          <p:nvPr/>
        </p:nvSpPr>
        <p:spPr>
          <a:xfrm>
            <a:off x="403225" y="1137920"/>
            <a:ext cx="1871980" cy="521970"/>
          </a:xfrm>
          <a:prstGeom prst="rect">
            <a:avLst/>
          </a:prstGeom>
          <a:noFill/>
        </p:spPr>
        <p:txBody>
          <a:bodyPr wrap="square" rtlCol="0">
            <a:spAutoFit/>
          </a:bodyPr>
          <a:p>
            <a:r>
              <a:rPr lang="zh-CN" altLang="en-US" sz="2800" b="1">
                <a:solidFill>
                  <a:srgbClr val="FF0000"/>
                </a:solidFill>
              </a:rPr>
              <a:t>经济意义</a:t>
            </a:r>
            <a:endParaRPr lang="zh-CN" altLang="en-US" sz="2800" b="1">
              <a:solidFill>
                <a:srgbClr val="FF0000"/>
              </a:solidFill>
            </a:endParaRPr>
          </a:p>
        </p:txBody>
      </p:sp>
      <p:pic>
        <p:nvPicPr>
          <p:cNvPr id="9" name="https://photo-static-api.fotomore.com/creative/vcg/400/version23/VCG41170886048.jpg?uid=386&amp;timestamp=1696758677&amp;sign=02837dc7e40e472a2af1aa996e686797" descr="&amp;pky150_sjzg_VCG41170886048&amp;2&amp;src_toppic_inpsrchzd1&amp;"/>
          <p:cNvPicPr>
            <a:picLocks noChangeAspect="1"/>
          </p:cNvPicPr>
          <p:nvPr/>
        </p:nvPicPr>
        <p:blipFill>
          <a:blip r:embed="rId3"/>
          <a:stretch>
            <a:fillRect/>
          </a:stretch>
        </p:blipFill>
        <p:spPr>
          <a:xfrm>
            <a:off x="1250950" y="1760855"/>
            <a:ext cx="3228340" cy="2219960"/>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45300" y="2324735"/>
            <a:ext cx="2884805" cy="922020"/>
          </a:xfrm>
          <a:prstGeom prst="rect">
            <a:avLst/>
          </a:prstGeom>
          <a:noFill/>
        </p:spPr>
        <p:txBody>
          <a:bodyPr wrap="square" rtlCol="0">
            <a:spAutoFit/>
          </a:bodyPr>
          <a:p>
            <a:pPr algn="ctr"/>
            <a:r>
              <a:rPr lang="en-US" altLang="zh-CN" sz="5400">
                <a:solidFill>
                  <a:srgbClr val="394419"/>
                </a:solidFill>
                <a:latin typeface="Source Han Sans Normal" panose="020B0400000000000000" charset="-122"/>
                <a:ea typeface="Source Han Sans Normal" panose="020B0400000000000000" charset="-122"/>
              </a:rPr>
              <a:t>THREE</a:t>
            </a:r>
            <a:endParaRPr lang="en-US" altLang="zh-CN" sz="5400">
              <a:solidFill>
                <a:srgbClr val="394419"/>
              </a:solidFill>
              <a:latin typeface="Source Han Sans Normal" panose="020B0400000000000000" charset="-122"/>
              <a:ea typeface="Source Han Sans Normal" panose="020B0400000000000000" charset="-122"/>
            </a:endParaRPr>
          </a:p>
        </p:txBody>
      </p:sp>
      <p:cxnSp>
        <p:nvCxnSpPr>
          <p:cNvPr id="5" name="直接连接符 4"/>
          <p:cNvCxnSpPr/>
          <p:nvPr/>
        </p:nvCxnSpPr>
        <p:spPr>
          <a:xfrm>
            <a:off x="8279130" y="3246755"/>
            <a:ext cx="560705" cy="0"/>
          </a:xfrm>
          <a:prstGeom prst="line">
            <a:avLst/>
          </a:prstGeom>
          <a:ln w="25400">
            <a:solidFill>
              <a:srgbClr val="39441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487160" y="3580765"/>
            <a:ext cx="4363085" cy="1753235"/>
          </a:xfrm>
          <a:prstGeom prst="rect">
            <a:avLst/>
          </a:prstGeom>
          <a:noFill/>
        </p:spPr>
        <p:txBody>
          <a:bodyPr wrap="square" rtlCol="0">
            <a:spAutoFit/>
          </a:bodyPr>
          <a:p>
            <a:pPr algn="l"/>
            <a:r>
              <a:rPr lang="zh-CN" altLang="en-US" sz="3600">
                <a:latin typeface="思源黑体 Regular" charset="-122"/>
                <a:ea typeface="思源黑体 Regular" charset="-122"/>
                <a:cs typeface="思源黑体 Regular" charset="-122"/>
                <a:sym typeface="+mn-ea"/>
              </a:rPr>
              <a:t>2000—2020年中国多重耐药菌研究热点的可视化分析</a:t>
            </a:r>
            <a:endParaRPr lang="zh-CN" altLang="en-US" sz="3600">
              <a:solidFill>
                <a:srgbClr val="394419"/>
              </a:solidFill>
              <a:latin typeface="思源黑体 Regular" charset="-122"/>
              <a:ea typeface="思源黑体 Regular" charset="-122"/>
              <a:cs typeface="思源黑体 Regular" charset="-122"/>
              <a:sym typeface="+mn-ea"/>
            </a:endParaRPr>
          </a:p>
        </p:txBody>
      </p:sp>
      <p:sp>
        <p:nvSpPr>
          <p:cNvPr id="8" name="文本框 7"/>
          <p:cNvSpPr txBox="1"/>
          <p:nvPr/>
        </p:nvSpPr>
        <p:spPr>
          <a:xfrm>
            <a:off x="570865" y="4719955"/>
            <a:ext cx="4507865" cy="337185"/>
          </a:xfrm>
          <a:prstGeom prst="rect">
            <a:avLst/>
          </a:prstGeom>
          <a:noFill/>
        </p:spPr>
        <p:txBody>
          <a:bodyPr wrap="square" rtlCol="0">
            <a:spAutoFit/>
          </a:bodyPr>
          <a:p>
            <a:pPr algn="ctr"/>
            <a:r>
              <a:rPr lang="en-US" altLang="zh-CN" sz="1600">
                <a:solidFill>
                  <a:schemeClr val="bg1"/>
                </a:solidFill>
                <a:latin typeface="思源宋体 Heavy" panose="02020900000000000000" charset="-122"/>
                <a:ea typeface="思源宋体 Heavy" panose="02020900000000000000" charset="-122"/>
              </a:rPr>
              <a:t>YOU WILL CRAZY FOR PURE WHITE. </a:t>
            </a:r>
            <a:endParaRPr lang="en-US" altLang="zh-CN" sz="1600">
              <a:solidFill>
                <a:schemeClr val="bg1"/>
              </a:solidFill>
              <a:latin typeface="思源宋体 Heavy" panose="02020900000000000000" charset="-122"/>
              <a:ea typeface="思源宋体 Heavy" panose="02020900000000000000" charset="-122"/>
            </a:endParaRPr>
          </a:p>
        </p:txBody>
      </p:sp>
      <p:pic>
        <p:nvPicPr>
          <p:cNvPr id="3" name="https://photo-static-api.fotomore.com/creative/vcg/400/version23/VCG41494002017.jpg?uid=386&amp;timestamp=1696753603&amp;sign=80ed585a6e08631b0387ee0f1c23cc94" descr="&amp;pky100_sjzg_VCG41494002017&amp;2&amp;src_toppic_inpsrchzd1&amp;"/>
          <p:cNvPicPr>
            <a:picLocks noChangeAspect="1"/>
          </p:cNvPicPr>
          <p:nvPr>
            <p:custDataLst>
              <p:tags r:id="rId1"/>
            </p:custDataLst>
          </p:nvPr>
        </p:nvPicPr>
        <p:blipFill>
          <a:blip r:embed="rId2"/>
          <a:stretch>
            <a:fillRect/>
          </a:stretch>
        </p:blipFill>
        <p:spPr>
          <a:xfrm>
            <a:off x="0" y="1159510"/>
            <a:ext cx="6049010" cy="417449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200660" y="157480"/>
            <a:ext cx="11863070" cy="645160"/>
          </a:xfrm>
          <a:prstGeom prst="rect">
            <a:avLst/>
          </a:prstGeom>
          <a:noFill/>
        </p:spPr>
        <p:txBody>
          <a:bodyPr wrap="square" rtlCol="0" anchor="t">
            <a:spAutoFit/>
          </a:bodyPr>
          <a:p>
            <a:pPr algn="ct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2000—2020年中国多重耐药菌研究热点的可视化分析</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61315" y="1057910"/>
            <a:ext cx="4064000" cy="460375"/>
          </a:xfrm>
          <a:prstGeom prst="rect">
            <a:avLst/>
          </a:prstGeom>
          <a:noFill/>
        </p:spPr>
        <p:txBody>
          <a:bodyPr wrap="square" rtlCol="0">
            <a:spAutoFit/>
          </a:bodyPr>
          <a:p>
            <a:r>
              <a:rPr lang="zh-CN" altLang="en-US" sz="2400" b="1">
                <a:solidFill>
                  <a:srgbClr val="FF0000"/>
                </a:solidFill>
              </a:rPr>
              <a:t>研究意义</a:t>
            </a:r>
            <a:endParaRPr lang="zh-CN" altLang="en-US" sz="2400" b="1">
              <a:solidFill>
                <a:srgbClr val="FF0000"/>
              </a:solidFill>
            </a:endParaRPr>
          </a:p>
        </p:txBody>
      </p:sp>
      <p:sp>
        <p:nvSpPr>
          <p:cNvPr id="5" name="文本框 4"/>
          <p:cNvSpPr txBox="1"/>
          <p:nvPr/>
        </p:nvSpPr>
        <p:spPr>
          <a:xfrm>
            <a:off x="553720" y="1676400"/>
            <a:ext cx="4984750" cy="3861435"/>
          </a:xfrm>
          <a:prstGeom prst="rect">
            <a:avLst/>
          </a:prstGeom>
          <a:noFill/>
        </p:spPr>
        <p:txBody>
          <a:bodyPr wrap="square" rtlCol="0" anchor="t">
            <a:noAutofit/>
          </a:bodyPr>
          <a:p>
            <a:pPr algn="l">
              <a:lnSpc>
                <a:spcPct val="130000"/>
              </a:lnSpc>
            </a:pPr>
            <a:r>
              <a:rPr lang="en-US" altLang="zh-CN"/>
              <a:t>      </a:t>
            </a:r>
            <a:r>
              <a:rPr lang="zh-CN" altLang="en-US"/>
              <a:t>近⼀个世纪以来，抗菌药物的应⽤极⼤地降低了多种感染性疾病的发⽣率和致死率，开启了抗菌治疗的"⻩⾦时代"，但进⼊21世纪以来，细菌耐药问题凸显，并逐渐成为全球性重⼤公共卫⽣难题之⼀。</a:t>
            </a:r>
            <a:r>
              <a:rPr lang="zh-CN" altLang="en-US" b="1">
                <a:solidFill>
                  <a:srgbClr val="FF0000"/>
                </a:solidFill>
              </a:rPr>
              <a:t>多重耐药菌</a:t>
            </a:r>
            <a:r>
              <a:rPr lang="zh-CN" altLang="en-US"/>
              <a:t>指对通常敏感的常⽤的3类或3类以上抗菌药物同时不敏感的细菌，是现阶段我国医院感染防控⾯临的主要问题之⼀。</a:t>
            </a:r>
            <a:endParaRPr lang="zh-CN" altLang="en-US"/>
          </a:p>
          <a:p>
            <a:pPr algn="l">
              <a:lnSpc>
                <a:spcPct val="130000"/>
              </a:lnSpc>
            </a:pPr>
            <a:r>
              <a:rPr lang="en-US" altLang="zh-CN"/>
              <a:t>      </a:t>
            </a:r>
            <a:r>
              <a:rPr lang="zh-CN" altLang="en-US"/>
              <a:t>研究表明，多重耐药菌可增加多种感染发⽣⻛险、患者痛苦及死亡率，延⻓患者住院时间，给患者及其家属造成巨⼤经济负担，极⼤地消耗医疗和社会资源。</a:t>
            </a:r>
            <a:r>
              <a:rPr lang="zh-CN" altLang="en-US" b="1">
                <a:solidFill>
                  <a:srgbClr val="FF0000"/>
                </a:solidFill>
              </a:rPr>
              <a:t>因此，分析我国多重耐药菌研究热点对于深⼊开展细菌耐药性研究具有⼗分重要的意义。</a:t>
            </a:r>
            <a:endParaRPr lang="zh-CN" altLang="en-US" b="1">
              <a:solidFill>
                <a:srgbClr val="FF0000"/>
              </a:solidFill>
            </a:endParaRPr>
          </a:p>
        </p:txBody>
      </p:sp>
      <p:pic>
        <p:nvPicPr>
          <p:cNvPr id="8" name="https://photo-static-api.fotomore.com/creative/vcg/veer/612/veer-145886342.jpg" descr="&amp;pky8268501111_sjzg_VCG41527547114&amp;2&amp;src_toppic_insrchxs1&amp;"/>
          <p:cNvPicPr>
            <a:picLocks noChangeAspect="1"/>
          </p:cNvPicPr>
          <p:nvPr/>
        </p:nvPicPr>
        <p:blipFill>
          <a:blip r:embed="rId2"/>
          <a:stretch>
            <a:fillRect/>
          </a:stretch>
        </p:blipFill>
        <p:spPr>
          <a:xfrm>
            <a:off x="5991860" y="1858010"/>
            <a:ext cx="5793740" cy="386143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200660" y="157480"/>
            <a:ext cx="11863070" cy="645160"/>
          </a:xfrm>
          <a:prstGeom prst="rect">
            <a:avLst/>
          </a:prstGeom>
          <a:noFill/>
        </p:spPr>
        <p:txBody>
          <a:bodyPr wrap="square" rtlCol="0" anchor="t">
            <a:spAutoFit/>
          </a:bodyPr>
          <a:p>
            <a:pPr algn="ct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2000—2020年中国多重耐药菌研究热点的可视化分析</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61315" y="1057910"/>
            <a:ext cx="4064000" cy="460375"/>
          </a:xfrm>
          <a:prstGeom prst="rect">
            <a:avLst/>
          </a:prstGeom>
          <a:noFill/>
        </p:spPr>
        <p:txBody>
          <a:bodyPr wrap="square" rtlCol="0">
            <a:spAutoFit/>
          </a:bodyPr>
          <a:p>
            <a:r>
              <a:rPr lang="zh-CN" altLang="en-US" sz="2400" b="1">
                <a:solidFill>
                  <a:srgbClr val="FF0000"/>
                </a:solidFill>
              </a:rPr>
              <a:t>研究</a:t>
            </a:r>
            <a:r>
              <a:rPr lang="zh-CN" altLang="en-US" sz="2400" b="1">
                <a:solidFill>
                  <a:srgbClr val="FF0000"/>
                </a:solidFill>
              </a:rPr>
              <a:t>方法</a:t>
            </a:r>
            <a:endParaRPr lang="zh-CN" altLang="en-US" sz="2400" b="1">
              <a:solidFill>
                <a:srgbClr val="FF0000"/>
              </a:solidFill>
            </a:endParaRPr>
          </a:p>
        </p:txBody>
      </p:sp>
      <p:sp>
        <p:nvSpPr>
          <p:cNvPr id="3" name="文本框 2"/>
          <p:cNvSpPr txBox="1"/>
          <p:nvPr/>
        </p:nvSpPr>
        <p:spPr>
          <a:xfrm>
            <a:off x="792480" y="4845685"/>
            <a:ext cx="10250805" cy="2037080"/>
          </a:xfrm>
          <a:prstGeom prst="rect">
            <a:avLst/>
          </a:prstGeom>
          <a:noFill/>
        </p:spPr>
        <p:txBody>
          <a:bodyPr wrap="square" rtlCol="0">
            <a:noAutofit/>
          </a:bodyPr>
          <a:p>
            <a:pPr>
              <a:lnSpc>
                <a:spcPct val="120000"/>
              </a:lnSpc>
            </a:pPr>
            <a:r>
              <a:rPr lang="en-US" altLang="zh-CN"/>
              <a:t>      </a:t>
            </a:r>
            <a:r>
              <a:rPr lang="zh-CN" altLang="en-US"/>
              <a:t>⽂献计量学的研究对象是</a:t>
            </a:r>
            <a:r>
              <a:rPr lang="zh-CN" altLang="en-US" b="1">
                <a:solidFill>
                  <a:srgbClr val="FF0000"/>
                </a:solidFill>
              </a:rPr>
              <a:t>⽂献系统和⽂献计量学特征</a:t>
            </a:r>
            <a:r>
              <a:rPr lang="zh-CN" altLang="en-US"/>
              <a:t>，主要通过运⽤</a:t>
            </a:r>
            <a:r>
              <a:rPr lang="zh-CN" altLang="en-US" b="1">
                <a:solidFill>
                  <a:srgbClr val="FF0000"/>
                </a:solidFill>
              </a:rPr>
              <a:t>数理统计⽅法</a:t>
            </a:r>
            <a:r>
              <a:rPr lang="zh-CN" altLang="en-US"/>
              <a:t>对⽂献信息的分布结构、数量关系和变化规律进⾏科学分析。</a:t>
            </a:r>
            <a:endParaRPr lang="zh-CN" altLang="en-US"/>
          </a:p>
          <a:p>
            <a:pPr>
              <a:lnSpc>
                <a:spcPct val="120000"/>
              </a:lnSpc>
            </a:pPr>
            <a:r>
              <a:rPr lang="zh-CN" altLang="en-US"/>
              <a:t> </a:t>
            </a:r>
            <a:r>
              <a:rPr lang="en-US" altLang="zh-CN"/>
              <a:t>     </a:t>
            </a:r>
            <a:r>
              <a:rPr lang="zh-CN" altLang="en-US"/>
              <a:t>本研究以</a:t>
            </a:r>
            <a:r>
              <a:rPr lang="zh-CN" altLang="en-US" b="1">
                <a:solidFill>
                  <a:srgbClr val="FF0000"/>
                </a:solidFill>
              </a:rPr>
              <a:t>近20年来在中国知⽹上发布的与多重耐药菌相关的⽂献</a:t>
            </a:r>
            <a:r>
              <a:rPr lang="zh-CN" altLang="en-US"/>
              <a:t>为研究对象，通过CiteSpace软件、⽂献计量学⽅法从</a:t>
            </a:r>
            <a:r>
              <a:rPr lang="zh-CN" altLang="en-US" b="1">
                <a:solidFill>
                  <a:srgbClr val="FF0000"/>
                </a:solidFill>
              </a:rPr>
              <a:t>变化趋势、关键词共现、聚类等维度</a:t>
            </a:r>
            <a:r>
              <a:rPr lang="zh-CN" altLang="en-US"/>
              <a:t>进行可视化分析，以了解</a:t>
            </a:r>
            <a:r>
              <a:rPr lang="zh-CN" altLang="en-US" b="1">
                <a:solidFill>
                  <a:srgbClr val="FF0000"/>
                </a:solidFill>
              </a:rPr>
              <a:t>我国多重耐药菌研究热点</a:t>
            </a:r>
            <a:r>
              <a:rPr lang="zh-CN" altLang="en-US"/>
              <a:t>等。</a:t>
            </a:r>
            <a:endParaRPr lang="zh-CN" altLang="en-US"/>
          </a:p>
        </p:txBody>
      </p:sp>
      <p:pic>
        <p:nvPicPr>
          <p:cNvPr id="7" name="https://photo-static-api.fotomore.com/creative/vcg/400/new/VCG41N1390306109.jpg?uid=386&amp;timestamp=1696757507&amp;sign=b49ed3781e2724708c8693d3dee99f6d" descr="&amp;pky350_sjzg_VCG41N1390306109&amp;2&amp;src_toppic_inpsrchzd1&amp;"/>
          <p:cNvPicPr>
            <a:picLocks noChangeAspect="1"/>
          </p:cNvPicPr>
          <p:nvPr/>
        </p:nvPicPr>
        <p:blipFill>
          <a:blip r:embed="rId2"/>
          <a:stretch>
            <a:fillRect/>
          </a:stretch>
        </p:blipFill>
        <p:spPr>
          <a:xfrm>
            <a:off x="889000" y="1639570"/>
            <a:ext cx="4064000" cy="2708910"/>
          </a:xfrm>
          <a:prstGeom prst="rect">
            <a:avLst/>
          </a:prstGeom>
        </p:spPr>
      </p:pic>
      <p:pic>
        <p:nvPicPr>
          <p:cNvPr id="9" name="https://photo-static-api.fotomore.com/creative/vcg/veer/400/new/VCG41N639443200.jpg?uid=386&amp;timestamp=1696757530&amp;sign=e36c94a6338c0ef41916a8e721d9448e" descr="&amp;pky240_sjzg_VCG41N639443200&amp;2&amp;src_toppic_inpsrchzd1&amp;"/>
          <p:cNvPicPr>
            <a:picLocks noChangeAspect="1"/>
          </p:cNvPicPr>
          <p:nvPr/>
        </p:nvPicPr>
        <p:blipFill>
          <a:blip r:embed="rId3"/>
          <a:stretch>
            <a:fillRect/>
          </a:stretch>
        </p:blipFill>
        <p:spPr>
          <a:xfrm>
            <a:off x="6458585" y="1518285"/>
            <a:ext cx="3792220" cy="2844165"/>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200660" y="157480"/>
            <a:ext cx="11863070" cy="645160"/>
          </a:xfrm>
          <a:prstGeom prst="rect">
            <a:avLst/>
          </a:prstGeom>
          <a:noFill/>
        </p:spPr>
        <p:txBody>
          <a:bodyPr wrap="square" rtlCol="0" anchor="t">
            <a:spAutoFit/>
          </a:bodyPr>
          <a:p>
            <a:pPr algn="ct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2000—2020年中国多重耐药菌研究热点的可视化分析</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61315" y="1057910"/>
            <a:ext cx="4064000" cy="460375"/>
          </a:xfrm>
          <a:prstGeom prst="rect">
            <a:avLst/>
          </a:prstGeom>
          <a:noFill/>
        </p:spPr>
        <p:txBody>
          <a:bodyPr wrap="square" rtlCol="0">
            <a:spAutoFit/>
          </a:bodyPr>
          <a:p>
            <a:r>
              <a:rPr lang="zh-CN" altLang="en-US" sz="2400" b="1">
                <a:solidFill>
                  <a:srgbClr val="FF0000"/>
                </a:solidFill>
              </a:rPr>
              <a:t>数据来源</a:t>
            </a:r>
            <a:endParaRPr lang="zh-CN" altLang="en-US" sz="2400" b="1">
              <a:solidFill>
                <a:srgbClr val="FF0000"/>
              </a:solidFill>
            </a:endParaRPr>
          </a:p>
        </p:txBody>
      </p:sp>
      <p:sp>
        <p:nvSpPr>
          <p:cNvPr id="3" name="文本框 2"/>
          <p:cNvSpPr txBox="1"/>
          <p:nvPr/>
        </p:nvSpPr>
        <p:spPr>
          <a:xfrm>
            <a:off x="438785" y="4824095"/>
            <a:ext cx="11392535" cy="1214120"/>
          </a:xfrm>
          <a:prstGeom prst="rect">
            <a:avLst/>
          </a:prstGeom>
          <a:noFill/>
        </p:spPr>
        <p:txBody>
          <a:bodyPr wrap="square" rtlCol="0">
            <a:noAutofit/>
          </a:bodyPr>
          <a:p>
            <a:pPr>
              <a:lnSpc>
                <a:spcPct val="120000"/>
              </a:lnSpc>
            </a:pPr>
            <a:r>
              <a:rPr lang="en-US" altLang="zh-CN"/>
              <a:t>     </a:t>
            </a:r>
            <a:r>
              <a:t>以</a:t>
            </a:r>
            <a:r>
              <a:rPr b="1">
                <a:solidFill>
                  <a:srgbClr val="FF0000"/>
                </a:solidFill>
              </a:rPr>
              <a:t>中国知⽹</a:t>
            </a:r>
            <a:r>
              <a:t>为数据源，采⽤</a:t>
            </a:r>
            <a:r>
              <a:rPr b="1">
                <a:solidFill>
                  <a:srgbClr val="FF0000"/>
                </a:solidFill>
              </a:rPr>
              <a:t>⾼级检索</a:t>
            </a:r>
            <a:r>
              <a:t>⽅式，以"主题"为检索项、"</a:t>
            </a:r>
            <a:r>
              <a:rPr b="1">
                <a:solidFill>
                  <a:srgbClr val="FF0000"/>
                </a:solidFill>
              </a:rPr>
              <a:t>多重耐药菌</a:t>
            </a:r>
            <a:r>
              <a:t>"为检索词进⾏检索，发表时间限定为2000-01-01⾄2020-11-17，共检索出</a:t>
            </a:r>
            <a:r>
              <a:rPr lang="en-US"/>
              <a:t>6151</a:t>
            </a:r>
            <a:r>
              <a:t>篇⽂献，剔除重复⽂献、会议论⽂、摘要汇编、培训通知、新闻报道等后共获得有效⽂献</a:t>
            </a:r>
            <a:r>
              <a:rPr b="1">
                <a:solidFill>
                  <a:srgbClr val="FF0000"/>
                </a:solidFill>
              </a:rPr>
              <a:t>3 808篇</a:t>
            </a:r>
            <a:r>
              <a:t>。</a:t>
            </a:r>
          </a:p>
        </p:txBody>
      </p:sp>
      <p:pic>
        <p:nvPicPr>
          <p:cNvPr id="6" name="图片 5"/>
          <p:cNvPicPr>
            <a:picLocks noChangeAspect="1"/>
          </p:cNvPicPr>
          <p:nvPr/>
        </p:nvPicPr>
        <p:blipFill>
          <a:blip r:embed="rId2"/>
          <a:stretch>
            <a:fillRect/>
          </a:stretch>
        </p:blipFill>
        <p:spPr>
          <a:xfrm>
            <a:off x="361315" y="1676400"/>
            <a:ext cx="5143500" cy="2526665"/>
          </a:xfrm>
          <a:prstGeom prst="rect">
            <a:avLst/>
          </a:prstGeom>
        </p:spPr>
      </p:pic>
      <p:pic>
        <p:nvPicPr>
          <p:cNvPr id="7" name="图片 6"/>
          <p:cNvPicPr>
            <a:picLocks noChangeAspect="1"/>
          </p:cNvPicPr>
          <p:nvPr/>
        </p:nvPicPr>
        <p:blipFill>
          <a:blip r:embed="rId3"/>
          <a:stretch>
            <a:fillRect/>
          </a:stretch>
        </p:blipFill>
        <p:spPr>
          <a:xfrm>
            <a:off x="5687695" y="2439035"/>
            <a:ext cx="6144260" cy="125730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1" name="直接连接符 10"/>
          <p:cNvCxnSpPr/>
          <p:nvPr>
            <p:custDataLst>
              <p:tags r:id="rId1"/>
            </p:custDataLst>
          </p:nvPr>
        </p:nvCxnSpPr>
        <p:spPr>
          <a:xfrm>
            <a:off x="251464" y="887106"/>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200660" y="157480"/>
            <a:ext cx="11863070" cy="645160"/>
          </a:xfrm>
          <a:prstGeom prst="rect">
            <a:avLst/>
          </a:prstGeom>
          <a:noFill/>
        </p:spPr>
        <p:txBody>
          <a:bodyPr wrap="square" rtlCol="0" anchor="t">
            <a:spAutoFit/>
          </a:bodyPr>
          <a:p>
            <a:pPr algn="ct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2000—2020年中国多重耐药菌研究热点的可视化分析</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251460" y="1057910"/>
            <a:ext cx="5358765" cy="460375"/>
          </a:xfrm>
          <a:prstGeom prst="rect">
            <a:avLst/>
          </a:prstGeom>
          <a:noFill/>
        </p:spPr>
        <p:txBody>
          <a:bodyPr wrap="square" rtlCol="0">
            <a:spAutoFit/>
          </a:bodyPr>
          <a:p>
            <a:r>
              <a:rPr lang="zh-CN" altLang="en-US" sz="2400" b="1">
                <a:solidFill>
                  <a:srgbClr val="FF0000"/>
                </a:solidFill>
              </a:rPr>
              <a:t>结果:多重耐药菌相关⽂献增⻓规律</a:t>
            </a:r>
            <a:endParaRPr lang="zh-CN" altLang="en-US" sz="2400" b="1">
              <a:solidFill>
                <a:srgbClr val="FF0000"/>
              </a:solidFill>
            </a:endParaRPr>
          </a:p>
        </p:txBody>
      </p:sp>
      <p:sp>
        <p:nvSpPr>
          <p:cNvPr id="3" name="文本框 2"/>
          <p:cNvSpPr txBox="1"/>
          <p:nvPr/>
        </p:nvSpPr>
        <p:spPr>
          <a:xfrm>
            <a:off x="629920" y="5038090"/>
            <a:ext cx="11278235" cy="1370330"/>
          </a:xfrm>
          <a:prstGeom prst="rect">
            <a:avLst/>
          </a:prstGeom>
          <a:noFill/>
        </p:spPr>
        <p:txBody>
          <a:bodyPr wrap="square" rtlCol="0">
            <a:noAutofit/>
          </a:bodyPr>
          <a:p>
            <a:pPr>
              <a:lnSpc>
                <a:spcPct val="120000"/>
              </a:lnSpc>
            </a:pPr>
            <a:r>
              <a:rPr lang="en-US" altLang="zh-CN"/>
              <a:t>     </a:t>
            </a:r>
            <a:r>
              <a:t>根据所获得的3 808篇有效⽂献，2000—2020年我国多重耐药菌相关研究</a:t>
            </a:r>
            <a:r>
              <a:rPr b="1">
                <a:solidFill>
                  <a:srgbClr val="FF0000"/>
                </a:solidFill>
              </a:rPr>
              <a:t>总体呈现上升趋势</a:t>
            </a:r>
            <a:r>
              <a:t>，其</a:t>
            </a:r>
          </a:p>
          <a:p>
            <a:pPr>
              <a:lnSpc>
                <a:spcPct val="120000"/>
              </a:lnSpc>
            </a:pPr>
            <a:r>
              <a:t>中2000—2004年为低产出期，2005—2009年为缓慢增⻓期，2010—2015年为快速增⻓期，2016—</a:t>
            </a:r>
          </a:p>
          <a:p>
            <a:pPr>
              <a:lnSpc>
                <a:spcPct val="120000"/>
              </a:lnSpc>
            </a:pPr>
            <a:r>
              <a:t>2018年为相对平稳期（增⻓相对平稳），2019年发⽂量与2018年相⽐明显增加，2020-01-01⾄2020-11-17发⽂量与2019年相⽐有所降低，为后续发展期。</a:t>
            </a:r>
          </a:p>
        </p:txBody>
      </p:sp>
      <p:pic>
        <p:nvPicPr>
          <p:cNvPr id="5" name="图片 4"/>
          <p:cNvPicPr>
            <a:picLocks noChangeAspect="1"/>
          </p:cNvPicPr>
          <p:nvPr/>
        </p:nvPicPr>
        <p:blipFill>
          <a:blip r:embed="rId2"/>
          <a:stretch>
            <a:fillRect/>
          </a:stretch>
        </p:blipFill>
        <p:spPr>
          <a:xfrm>
            <a:off x="2457450" y="1518285"/>
            <a:ext cx="6372225" cy="314960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https://photo-static-api.fotomore.com/creative/vcg/400/new/VCG41N1479682058.jpg?uid=386&amp;timestamp=1696757894&amp;sign=0f518c32e55587b7fcc90637196dd366" descr="&amp;pky330_sjzg_VCG41N1479682058&amp;2&amp;src_toppic_inpsrchrc1&amp;"/>
          <p:cNvPicPr>
            <a:picLocks noChangeAspect="1"/>
          </p:cNvPicPr>
          <p:nvPr/>
        </p:nvPicPr>
        <p:blipFill>
          <a:blip r:embed="rId1"/>
          <a:stretch>
            <a:fillRect/>
          </a:stretch>
        </p:blipFill>
        <p:spPr>
          <a:xfrm>
            <a:off x="0" y="0"/>
            <a:ext cx="12192635" cy="6858000"/>
          </a:xfrm>
          <a:prstGeom prst="rect">
            <a:avLst/>
          </a:prstGeom>
        </p:spPr>
      </p:pic>
      <p:sp>
        <p:nvSpPr>
          <p:cNvPr id="6" name="文本框 5"/>
          <p:cNvSpPr txBox="1"/>
          <p:nvPr/>
        </p:nvSpPr>
        <p:spPr>
          <a:xfrm>
            <a:off x="3841750" y="2592705"/>
            <a:ext cx="4363085" cy="922020"/>
          </a:xfrm>
          <a:prstGeom prst="rect">
            <a:avLst/>
          </a:prstGeom>
          <a:noFill/>
        </p:spPr>
        <p:txBody>
          <a:bodyPr wrap="square" rtlCol="0">
            <a:spAutoFit/>
          </a:bodyPr>
          <a:p>
            <a:pPr algn="ctr"/>
            <a:r>
              <a:rPr lang="en-US" altLang="zh-CN" sz="5400">
                <a:solidFill>
                  <a:srgbClr val="394419"/>
                </a:solidFill>
                <a:latin typeface="Source Han Sans Normal" panose="020B0400000000000000" charset="-122"/>
                <a:ea typeface="Source Han Sans Normal" panose="020B0400000000000000" charset="-122"/>
              </a:rPr>
              <a:t>THANKS </a:t>
            </a:r>
            <a:r>
              <a:rPr lang="zh-CN" altLang="en-US" sz="5400">
                <a:solidFill>
                  <a:srgbClr val="394419"/>
                </a:solidFill>
                <a:latin typeface="Source Han Sans Normal" panose="020B0400000000000000" charset="-122"/>
                <a:ea typeface="Source Han Sans Normal" panose="020B0400000000000000" charset="-122"/>
              </a:rPr>
              <a:t>！</a:t>
            </a:r>
            <a:endParaRPr lang="zh-CN" altLang="en-US" sz="5400">
              <a:solidFill>
                <a:srgbClr val="394419"/>
              </a:solidFill>
              <a:latin typeface="Source Han Sans Normal" panose="020B0400000000000000" charset="-122"/>
              <a:ea typeface="Source Han Sans Normal" panose="020B0400000000000000" charset="-122"/>
            </a:endParaRPr>
          </a:p>
        </p:txBody>
      </p:sp>
      <p:sp>
        <p:nvSpPr>
          <p:cNvPr id="21" name="文本框 20"/>
          <p:cNvSpPr txBox="1"/>
          <p:nvPr/>
        </p:nvSpPr>
        <p:spPr>
          <a:xfrm>
            <a:off x="4188460" y="4202430"/>
            <a:ext cx="6684010" cy="1322070"/>
          </a:xfrm>
          <a:prstGeom prst="rect">
            <a:avLst/>
          </a:prstGeom>
          <a:noFill/>
        </p:spPr>
        <p:txBody>
          <a:bodyPr wrap="square" rtlCol="0" anchor="t">
            <a:spAutoFit/>
          </a:bodyPr>
          <a:p>
            <a:pPr algn="ctr"/>
            <a:r>
              <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rPr>
              <a:t>小组分工：</a:t>
            </a:r>
            <a:endPar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endParaRPr>
          </a:p>
          <a:p>
            <a:pPr algn="ctr"/>
            <a:r>
              <a:rPr lang="en-US" altLang="zh-CN" sz="2000" dirty="0">
                <a:solidFill>
                  <a:srgbClr val="394419"/>
                </a:solidFill>
                <a:latin typeface="Source Han Sans Normal" panose="020B0400000000000000" charset="-122"/>
                <a:ea typeface="Source Han Sans Normal" panose="020B0400000000000000" charset="-122"/>
                <a:cs typeface="宋体" pitchFamily="2" charset="-122"/>
                <a:sym typeface="+mn-ea"/>
              </a:rPr>
              <a:t>               </a:t>
            </a:r>
            <a:r>
              <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rPr>
              <a:t>汇报：吴南江</a:t>
            </a:r>
            <a:endPar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endParaRPr>
          </a:p>
          <a:p>
            <a:pPr algn="ctr"/>
            <a:r>
              <a:rPr lang="en-US" altLang="zh-CN" sz="2000" dirty="0">
                <a:solidFill>
                  <a:srgbClr val="394419"/>
                </a:solidFill>
                <a:latin typeface="Source Han Sans Normal" panose="020B0400000000000000" charset="-122"/>
                <a:ea typeface="Source Han Sans Normal" panose="020B0400000000000000" charset="-122"/>
                <a:cs typeface="宋体" pitchFamily="2" charset="-122"/>
                <a:sym typeface="+mn-ea"/>
              </a:rPr>
              <a:t>                                 </a:t>
            </a:r>
            <a:r>
              <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rPr>
              <a:t>搜集资料：龚琪云、廖馨怡</a:t>
            </a:r>
            <a:endPar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endParaRPr>
          </a:p>
          <a:p>
            <a:pPr algn="ctr"/>
            <a:r>
              <a:rPr lang="en-US" altLang="zh-CN" sz="2000" dirty="0">
                <a:solidFill>
                  <a:srgbClr val="394419"/>
                </a:solidFill>
                <a:latin typeface="Source Han Sans Normal" panose="020B0400000000000000" charset="-122"/>
                <a:ea typeface="Source Han Sans Normal" panose="020B0400000000000000" charset="-122"/>
                <a:cs typeface="宋体" pitchFamily="2" charset="-122"/>
                <a:sym typeface="+mn-ea"/>
              </a:rPr>
              <a:t>                     PPT</a:t>
            </a:r>
            <a:r>
              <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rPr>
              <a:t>制作：韩铄玲</a:t>
            </a:r>
            <a:endParaRPr lang="zh-CN" altLang="en-US" sz="2000" dirty="0">
              <a:solidFill>
                <a:srgbClr val="394419"/>
              </a:solidFill>
              <a:latin typeface="Source Han Sans Normal" panose="020B0400000000000000" charset="-122"/>
              <a:ea typeface="Source Han Sans Normal" panose="020B0400000000000000" charset="-122"/>
              <a:cs typeface="宋体" pitchFamily="2" charset="-122"/>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资源 2"/>
          <p:cNvPicPr>
            <a:picLocks noChangeAspect="1"/>
          </p:cNvPicPr>
          <p:nvPr>
            <p:custDataLst>
              <p:tags r:id="rId1"/>
            </p:custDataLst>
          </p:nvPr>
        </p:nvPicPr>
        <p:blipFill>
          <a:blip r:embed="rId2"/>
          <a:stretch>
            <a:fillRect/>
          </a:stretch>
        </p:blipFill>
        <p:spPr>
          <a:xfrm>
            <a:off x="857885" y="1108710"/>
            <a:ext cx="4503420" cy="4378325"/>
          </a:xfrm>
          <a:prstGeom prst="rect">
            <a:avLst/>
          </a:prstGeom>
        </p:spPr>
      </p:pic>
      <p:sp>
        <p:nvSpPr>
          <p:cNvPr id="28" name="文本框 5"/>
          <p:cNvSpPr txBox="1">
            <a:spLocks noChangeArrowheads="1"/>
          </p:cNvSpPr>
          <p:nvPr/>
        </p:nvSpPr>
        <p:spPr bwMode="auto">
          <a:xfrm>
            <a:off x="4457700" y="187325"/>
            <a:ext cx="3276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5400" dirty="0">
                <a:solidFill>
                  <a:schemeClr val="tx1"/>
                </a:solidFill>
                <a:latin typeface="思源黑体 Regular" charset="-122"/>
                <a:ea typeface="思源黑体 Regular" charset="-122"/>
                <a:cs typeface="思源黑体 Regular" charset="-122"/>
                <a:sym typeface="+mn-lt"/>
              </a:rPr>
              <a:t>目录</a:t>
            </a:r>
            <a:endParaRPr lang="zh-CN" altLang="en-US" sz="5400" dirty="0">
              <a:solidFill>
                <a:schemeClr val="tx1"/>
              </a:solidFill>
              <a:latin typeface="思源黑体 Regular" charset="-122"/>
              <a:ea typeface="思源黑体 Regular" charset="-122"/>
              <a:cs typeface="思源黑体 Regular" charset="-122"/>
              <a:sym typeface="+mn-lt"/>
            </a:endParaRPr>
          </a:p>
        </p:txBody>
      </p:sp>
      <p:sp>
        <p:nvSpPr>
          <p:cNvPr id="82" name="椭圆 81"/>
          <p:cNvSpPr/>
          <p:nvPr/>
        </p:nvSpPr>
        <p:spPr>
          <a:xfrm>
            <a:off x="6009463" y="1266744"/>
            <a:ext cx="748800" cy="750173"/>
          </a:xfrm>
          <a:prstGeom prst="ellipse">
            <a:avLst/>
          </a:prstGeom>
          <a:solidFill>
            <a:schemeClr val="tx1"/>
          </a:solidFill>
        </p:spPr>
        <p:txBody>
          <a:bodyPr wrap="none">
            <a:noAutofit/>
          </a:bodyPr>
          <a:lstStyle/>
          <a:p>
            <a:pPr algn="ctr"/>
            <a:r>
              <a:rPr lang="en-US" altLang="zh-CN" sz="2665" dirty="0">
                <a:solidFill>
                  <a:schemeClr val="bg1"/>
                </a:solidFill>
                <a:latin typeface="思源黑体 Regular" charset="-122"/>
                <a:ea typeface="思源黑体 Regular" charset="-122"/>
                <a:cs typeface="思源黑体 Regular" charset="-122"/>
                <a:sym typeface="+mn-lt"/>
              </a:rPr>
              <a:t>01</a:t>
            </a:r>
            <a:endParaRPr lang="en-US" altLang="zh-CN" sz="2665" dirty="0">
              <a:solidFill>
                <a:schemeClr val="bg1"/>
              </a:solidFill>
              <a:latin typeface="思源黑体 Regular" charset="-122"/>
              <a:ea typeface="思源黑体 Regular" charset="-122"/>
              <a:cs typeface="思源黑体 Regular" charset="-122"/>
              <a:sym typeface="+mn-lt"/>
            </a:endParaRPr>
          </a:p>
        </p:txBody>
      </p:sp>
      <p:sp>
        <p:nvSpPr>
          <p:cNvPr id="88" name="文本框 4"/>
          <p:cNvSpPr/>
          <p:nvPr/>
        </p:nvSpPr>
        <p:spPr>
          <a:xfrm>
            <a:off x="6879714" y="2501548"/>
            <a:ext cx="4094480" cy="521970"/>
          </a:xfrm>
          <a:prstGeom prst="rect">
            <a:avLst/>
          </a:prstGeom>
        </p:spPr>
        <p:txBody>
          <a:bodyPr wrap="none">
            <a:spAutoFit/>
          </a:bodyPr>
          <a:lstStyle/>
          <a:p>
            <a:pPr algn="l"/>
            <a:r>
              <a:rPr lang="zh-CN" altLang="en-US" sz="2800">
                <a:solidFill>
                  <a:schemeClr val="tx1"/>
                </a:solidFill>
                <a:latin typeface="思源黑体 Regular" charset="-122"/>
                <a:ea typeface="思源黑体 Regular" charset="-122"/>
                <a:cs typeface="思源黑体 Regular" charset="-122"/>
                <a:sym typeface="+mn-ea"/>
              </a:rPr>
              <a:t>科学文献增长的基本规律</a:t>
            </a:r>
            <a:endParaRPr lang="zh-CN" altLang="en-US" sz="2800">
              <a:solidFill>
                <a:schemeClr val="tx1"/>
              </a:solidFill>
              <a:latin typeface="思源黑体 Regular" charset="-122"/>
              <a:ea typeface="思源黑体 Regular" charset="-122"/>
              <a:cs typeface="思源黑体 Regular" charset="-122"/>
              <a:sym typeface="+mn-ea"/>
            </a:endParaRPr>
          </a:p>
        </p:txBody>
      </p:sp>
      <p:sp>
        <p:nvSpPr>
          <p:cNvPr id="90" name="椭圆 89"/>
          <p:cNvSpPr/>
          <p:nvPr/>
        </p:nvSpPr>
        <p:spPr>
          <a:xfrm>
            <a:off x="6009463" y="2458520"/>
            <a:ext cx="748800" cy="750173"/>
          </a:xfrm>
          <a:prstGeom prst="ellipse">
            <a:avLst/>
          </a:prstGeom>
          <a:solidFill>
            <a:schemeClr val="tx1"/>
          </a:solidFill>
        </p:spPr>
        <p:txBody>
          <a:bodyPr wrap="none">
            <a:noAutofit/>
          </a:bodyPr>
          <a:lstStyle/>
          <a:p>
            <a:pPr algn="ctr"/>
            <a:r>
              <a:rPr lang="en-US" altLang="zh-CN" sz="2665" dirty="0">
                <a:solidFill>
                  <a:schemeClr val="bg1"/>
                </a:solidFill>
                <a:latin typeface="思源黑体 Regular" charset="-122"/>
                <a:ea typeface="思源黑体 Regular" charset="-122"/>
                <a:cs typeface="思源黑体 Regular" charset="-122"/>
                <a:sym typeface="+mn-lt"/>
              </a:rPr>
              <a:t>02</a:t>
            </a:r>
            <a:endParaRPr lang="en-US" altLang="zh-CN" sz="2665" dirty="0">
              <a:solidFill>
                <a:schemeClr val="bg1"/>
              </a:solidFill>
              <a:latin typeface="思源黑体 Regular" charset="-122"/>
              <a:ea typeface="思源黑体 Regular" charset="-122"/>
              <a:cs typeface="思源黑体 Regular" charset="-122"/>
              <a:sym typeface="+mn-lt"/>
            </a:endParaRPr>
          </a:p>
        </p:txBody>
      </p:sp>
      <p:sp>
        <p:nvSpPr>
          <p:cNvPr id="93" name="文本框 6"/>
          <p:cNvSpPr/>
          <p:nvPr/>
        </p:nvSpPr>
        <p:spPr>
          <a:xfrm>
            <a:off x="6879714" y="3570769"/>
            <a:ext cx="3738880" cy="521970"/>
          </a:xfrm>
          <a:prstGeom prst="rect">
            <a:avLst/>
          </a:prstGeom>
        </p:spPr>
        <p:txBody>
          <a:bodyPr wrap="none">
            <a:spAutoFit/>
          </a:bodyPr>
          <a:lstStyle/>
          <a:p>
            <a:pPr algn="l"/>
            <a:r>
              <a:rPr lang="zh-CN" altLang="en-US" sz="2800" dirty="0">
                <a:solidFill>
                  <a:schemeClr val="tx1"/>
                </a:solidFill>
                <a:latin typeface="思源黑体 Regular" charset="-122"/>
                <a:ea typeface="思源黑体 Regular" charset="-122"/>
                <a:cs typeface="思源黑体 Regular" charset="-122"/>
                <a:sym typeface="+mn-ea"/>
              </a:rPr>
              <a:t>增长规律的方法和</a:t>
            </a:r>
            <a:r>
              <a:rPr lang="zh-CN" altLang="en-US" sz="2800" dirty="0">
                <a:solidFill>
                  <a:schemeClr val="tx1"/>
                </a:solidFill>
                <a:latin typeface="思源黑体 Regular" charset="-122"/>
                <a:ea typeface="思源黑体 Regular" charset="-122"/>
                <a:cs typeface="思源黑体 Regular" charset="-122"/>
                <a:sym typeface="+mn-ea"/>
              </a:rPr>
              <a:t>意义</a:t>
            </a:r>
            <a:endParaRPr lang="zh-CN" altLang="en-US" sz="2800" dirty="0">
              <a:solidFill>
                <a:schemeClr val="tx1"/>
              </a:solidFill>
              <a:latin typeface="思源黑体 Regular" charset="-122"/>
              <a:ea typeface="思源黑体 Regular" charset="-122"/>
              <a:cs typeface="思源黑体 Regular" charset="-122"/>
              <a:sym typeface="+mn-ea"/>
            </a:endParaRPr>
          </a:p>
        </p:txBody>
      </p:sp>
      <p:sp>
        <p:nvSpPr>
          <p:cNvPr id="95" name="椭圆 94"/>
          <p:cNvSpPr/>
          <p:nvPr/>
        </p:nvSpPr>
        <p:spPr>
          <a:xfrm>
            <a:off x="6009463" y="3650296"/>
            <a:ext cx="748800" cy="750173"/>
          </a:xfrm>
          <a:prstGeom prst="ellipse">
            <a:avLst/>
          </a:prstGeom>
          <a:solidFill>
            <a:schemeClr val="tx1"/>
          </a:solidFill>
        </p:spPr>
        <p:txBody>
          <a:bodyPr wrap="none">
            <a:noAutofit/>
          </a:bodyPr>
          <a:lstStyle/>
          <a:p>
            <a:pPr algn="ctr"/>
            <a:r>
              <a:rPr lang="en-US" altLang="zh-CN" sz="2665" dirty="0">
                <a:solidFill>
                  <a:schemeClr val="bg1"/>
                </a:solidFill>
                <a:latin typeface="思源黑体 Regular" charset="-122"/>
                <a:ea typeface="思源黑体 Regular" charset="-122"/>
                <a:cs typeface="思源黑体 Regular" charset="-122"/>
                <a:sym typeface="+mn-lt"/>
              </a:rPr>
              <a:t>03</a:t>
            </a:r>
            <a:endParaRPr lang="en-US" altLang="zh-CN" sz="2665" dirty="0">
              <a:solidFill>
                <a:schemeClr val="bg1"/>
              </a:solidFill>
              <a:latin typeface="思源黑体 Regular" charset="-122"/>
              <a:ea typeface="思源黑体 Regular" charset="-122"/>
              <a:cs typeface="思源黑体 Regular" charset="-122"/>
              <a:sym typeface="+mn-lt"/>
            </a:endParaRPr>
          </a:p>
        </p:txBody>
      </p:sp>
      <p:sp>
        <p:nvSpPr>
          <p:cNvPr id="100" name="椭圆 99"/>
          <p:cNvSpPr/>
          <p:nvPr/>
        </p:nvSpPr>
        <p:spPr>
          <a:xfrm>
            <a:off x="6009463" y="4842074"/>
            <a:ext cx="748800" cy="750173"/>
          </a:xfrm>
          <a:prstGeom prst="ellipse">
            <a:avLst/>
          </a:prstGeom>
          <a:solidFill>
            <a:schemeClr val="tx1"/>
          </a:solidFill>
        </p:spPr>
        <p:txBody>
          <a:bodyPr wrap="none">
            <a:noAutofit/>
          </a:bodyPr>
          <a:lstStyle/>
          <a:p>
            <a:pPr algn="ctr"/>
            <a:r>
              <a:rPr lang="en-US" altLang="zh-CN" sz="2665" dirty="0">
                <a:solidFill>
                  <a:schemeClr val="bg1"/>
                </a:solidFill>
                <a:latin typeface="思源黑体 Regular" charset="-122"/>
                <a:ea typeface="思源黑体 Regular" charset="-122"/>
                <a:cs typeface="思源黑体 Regular" charset="-122"/>
                <a:sym typeface="+mn-lt"/>
              </a:rPr>
              <a:t>04</a:t>
            </a:r>
            <a:endParaRPr lang="en-US" altLang="zh-CN" sz="2665" dirty="0">
              <a:solidFill>
                <a:schemeClr val="bg1"/>
              </a:solidFill>
              <a:latin typeface="思源黑体 Regular" charset="-122"/>
              <a:ea typeface="思源黑体 Regular" charset="-122"/>
              <a:cs typeface="思源黑体 Regular" charset="-122"/>
              <a:sym typeface="+mn-lt"/>
            </a:endParaRPr>
          </a:p>
        </p:txBody>
      </p:sp>
      <p:sp>
        <p:nvSpPr>
          <p:cNvPr id="5" name="文本框 4"/>
          <p:cNvSpPr txBox="1"/>
          <p:nvPr/>
        </p:nvSpPr>
        <p:spPr>
          <a:xfrm>
            <a:off x="6879590" y="1431290"/>
            <a:ext cx="4064000" cy="521970"/>
          </a:xfrm>
          <a:prstGeom prst="rect">
            <a:avLst/>
          </a:prstGeom>
          <a:noFill/>
        </p:spPr>
        <p:txBody>
          <a:bodyPr wrap="square" rtlCol="0">
            <a:spAutoFit/>
          </a:bodyPr>
          <a:p>
            <a:r>
              <a:rPr lang="zh-CN" altLang="en-US" sz="2800">
                <a:latin typeface="思源黑体 Regular" charset="-122"/>
                <a:ea typeface="思源黑体 Regular" charset="-122"/>
                <a:cs typeface="思源黑体 Regular" charset="-122"/>
              </a:rPr>
              <a:t>典型的文献增长模型</a:t>
            </a:r>
            <a:endParaRPr lang="zh-CN" altLang="en-US" sz="2800">
              <a:latin typeface="思源黑体 Regular" charset="-122"/>
              <a:ea typeface="思源黑体 Regular" charset="-122"/>
              <a:cs typeface="思源黑体 Regular" charset="-122"/>
            </a:endParaRPr>
          </a:p>
        </p:txBody>
      </p:sp>
      <p:sp>
        <p:nvSpPr>
          <p:cNvPr id="6" name="文本框 5"/>
          <p:cNvSpPr txBox="1"/>
          <p:nvPr/>
        </p:nvSpPr>
        <p:spPr>
          <a:xfrm>
            <a:off x="6685280" y="4664075"/>
            <a:ext cx="5033010" cy="1045210"/>
          </a:xfrm>
          <a:prstGeom prst="rect">
            <a:avLst/>
          </a:prstGeom>
          <a:noFill/>
        </p:spPr>
        <p:txBody>
          <a:bodyPr wrap="square" rtlCol="0">
            <a:noAutofit/>
          </a:bodyPr>
          <a:p>
            <a:pPr algn="ctr"/>
            <a:r>
              <a:rPr lang="zh-CN" altLang="en-US" sz="2800">
                <a:latin typeface="思源黑体 Regular" charset="-122"/>
                <a:ea typeface="思源黑体 Regular" charset="-122"/>
                <a:cs typeface="思源黑体 Regular" charset="-122"/>
              </a:rPr>
              <a:t>2000—2020年中国多重耐药菌研究热点的可视化分析</a:t>
            </a:r>
            <a:endParaRPr lang="zh-CN" altLang="en-US" sz="2800">
              <a:latin typeface="思源黑体 Regular" charset="-122"/>
              <a:ea typeface="思源黑体 Regular" charset="-122"/>
              <a:cs typeface="思源黑体 Regular" charset="-122"/>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80008" y="2324735"/>
            <a:ext cx="1758950" cy="922020"/>
          </a:xfrm>
          <a:prstGeom prst="rect">
            <a:avLst/>
          </a:prstGeom>
          <a:noFill/>
        </p:spPr>
        <p:txBody>
          <a:bodyPr wrap="square" rtlCol="0">
            <a:spAutoFit/>
          </a:bodyPr>
          <a:p>
            <a:pPr algn="ctr"/>
            <a:r>
              <a:rPr lang="en-US" altLang="zh-CN" sz="5400">
                <a:solidFill>
                  <a:srgbClr val="394419"/>
                </a:solidFill>
                <a:latin typeface="Source Han Sans Normal" panose="020B0400000000000000" charset="-122"/>
                <a:ea typeface="Source Han Sans Normal" panose="020B0400000000000000" charset="-122"/>
              </a:rPr>
              <a:t>ONE</a:t>
            </a:r>
            <a:endParaRPr lang="en-US" altLang="zh-CN" sz="5400">
              <a:solidFill>
                <a:srgbClr val="394419"/>
              </a:solidFill>
              <a:latin typeface="Source Han Sans Normal" panose="020B0400000000000000" charset="-122"/>
              <a:ea typeface="Source Han Sans Normal" panose="020B0400000000000000" charset="-122"/>
            </a:endParaRPr>
          </a:p>
        </p:txBody>
      </p:sp>
      <p:cxnSp>
        <p:nvCxnSpPr>
          <p:cNvPr id="5" name="直接连接符 4"/>
          <p:cNvCxnSpPr/>
          <p:nvPr/>
        </p:nvCxnSpPr>
        <p:spPr>
          <a:xfrm>
            <a:off x="8279130" y="3246755"/>
            <a:ext cx="560705" cy="0"/>
          </a:xfrm>
          <a:prstGeom prst="line">
            <a:avLst/>
          </a:prstGeom>
          <a:ln w="25400">
            <a:solidFill>
              <a:srgbClr val="39441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77940" y="3544570"/>
            <a:ext cx="4363085" cy="645160"/>
          </a:xfrm>
          <a:prstGeom prst="rect">
            <a:avLst/>
          </a:prstGeom>
          <a:noFill/>
        </p:spPr>
        <p:txBody>
          <a:bodyPr wrap="square" rtlCol="0">
            <a:spAutoFit/>
          </a:bodyPr>
          <a:p>
            <a:pPr algn="ctr"/>
            <a:r>
              <a:rPr lang="zh-CN" altLang="en-US" sz="3600">
                <a:latin typeface="思源黑体 Regular" charset="-122"/>
                <a:ea typeface="思源黑体 Regular" charset="-122"/>
                <a:cs typeface="思源黑体 Regular" charset="-122"/>
                <a:sym typeface="+mn-ea"/>
              </a:rPr>
              <a:t>典型的文献增长模型</a:t>
            </a:r>
            <a:endParaRPr lang="zh-CN" altLang="en-US" sz="3600">
              <a:solidFill>
                <a:srgbClr val="394419"/>
              </a:solidFill>
              <a:latin typeface="思源黑体 Regular" charset="-122"/>
              <a:ea typeface="思源黑体 Regular" charset="-122"/>
              <a:cs typeface="思源黑体 Regular" charset="-122"/>
              <a:sym typeface="+mn-ea"/>
            </a:endParaRPr>
          </a:p>
        </p:txBody>
      </p:sp>
      <p:sp>
        <p:nvSpPr>
          <p:cNvPr id="8" name="文本框 7"/>
          <p:cNvSpPr txBox="1"/>
          <p:nvPr/>
        </p:nvSpPr>
        <p:spPr>
          <a:xfrm>
            <a:off x="570865" y="4719955"/>
            <a:ext cx="4507865" cy="337185"/>
          </a:xfrm>
          <a:prstGeom prst="rect">
            <a:avLst/>
          </a:prstGeom>
          <a:noFill/>
        </p:spPr>
        <p:txBody>
          <a:bodyPr wrap="square" rtlCol="0">
            <a:spAutoFit/>
          </a:bodyPr>
          <a:p>
            <a:pPr algn="ctr"/>
            <a:r>
              <a:rPr lang="en-US" altLang="zh-CN" sz="1600">
                <a:solidFill>
                  <a:schemeClr val="bg1"/>
                </a:solidFill>
                <a:latin typeface="思源宋体 Heavy" panose="02020900000000000000" charset="-122"/>
                <a:ea typeface="思源宋体 Heavy" panose="02020900000000000000" charset="-122"/>
              </a:rPr>
              <a:t>YOU WILL CRAZY FOR PURE WHITE. </a:t>
            </a:r>
            <a:endParaRPr lang="en-US" altLang="zh-CN" sz="1600">
              <a:solidFill>
                <a:schemeClr val="bg1"/>
              </a:solidFill>
              <a:latin typeface="思源宋体 Heavy" panose="02020900000000000000" charset="-122"/>
              <a:ea typeface="思源宋体 Heavy" panose="02020900000000000000" charset="-122"/>
            </a:endParaRPr>
          </a:p>
        </p:txBody>
      </p:sp>
      <p:pic>
        <p:nvPicPr>
          <p:cNvPr id="3" name="https://photo-static-api.fotomore.com/creative/vcg/400/version23/VCG41494002017.jpg?uid=386&amp;timestamp=1696753603&amp;sign=80ed585a6e08631b0387ee0f1c23cc94" descr="&amp;pky100_sjzg_VCG41494002017&amp;2&amp;src_toppic_inpsrchzd1&amp;"/>
          <p:cNvPicPr>
            <a:picLocks noChangeAspect="1"/>
          </p:cNvPicPr>
          <p:nvPr>
            <p:custDataLst>
              <p:tags r:id="rId1"/>
            </p:custDataLst>
          </p:nvPr>
        </p:nvPicPr>
        <p:blipFill>
          <a:blip r:embed="rId2"/>
          <a:stretch>
            <a:fillRect/>
          </a:stretch>
        </p:blipFill>
        <p:spPr>
          <a:xfrm>
            <a:off x="0" y="1159510"/>
            <a:ext cx="6049010" cy="417449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2"/>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600">
                <a:solidFill>
                  <a:schemeClr val="accent1"/>
                </a:solidFill>
                <a:latin typeface="Arial" panose="020B0704020202020204" pitchFamily="34" charset="0"/>
              </a:rPr>
              <a:t>指数增长模型</a:t>
            </a:r>
            <a:endParaRPr lang="zh-CN" sz="3600">
              <a:solidFill>
                <a:schemeClr val="accent1"/>
              </a:solidFill>
              <a:latin typeface="Arial" panose="020B0704020202020204" pitchFamily="34" charset="0"/>
            </a:endParaRPr>
          </a:p>
        </p:txBody>
      </p:sp>
      <p:pic>
        <p:nvPicPr>
          <p:cNvPr id="2" name="图片 1"/>
          <p:cNvPicPr>
            <a:picLocks noChangeAspect="1"/>
          </p:cNvPicPr>
          <p:nvPr>
            <p:custDataLst>
              <p:tags r:id="rId3"/>
            </p:custDataLst>
          </p:nvPr>
        </p:nvPicPr>
        <p:blipFill>
          <a:blip r:embed="rId4"/>
          <a:srcRect l="11730" t="12941" r="68299" b="34861"/>
          <a:stretch>
            <a:fillRect/>
          </a:stretch>
        </p:blipFill>
        <p:spPr>
          <a:xfrm>
            <a:off x="7785494" y="1660110"/>
            <a:ext cx="2444623" cy="789241"/>
          </a:xfrm>
          <a:prstGeom prst="rect">
            <a:avLst/>
          </a:prstGeom>
        </p:spPr>
      </p:pic>
      <p:sp>
        <p:nvSpPr>
          <p:cNvPr id="4" name="文本框 3"/>
          <p:cNvSpPr txBox="1"/>
          <p:nvPr>
            <p:custDataLst>
              <p:tags r:id="rId5"/>
            </p:custDataLst>
          </p:nvPr>
        </p:nvSpPr>
        <p:spPr>
          <a:xfrm>
            <a:off x="7381309" y="1333975"/>
            <a:ext cx="3567979" cy="326136"/>
          </a:xfrm>
          <a:prstGeom prst="rect">
            <a:avLst/>
          </a:prstGeom>
          <a:noFill/>
        </p:spPr>
        <p:txBody>
          <a:bodyPr wrap="square" rtlCol="0">
            <a:noAutofit/>
          </a:bodyPr>
          <a:p>
            <a:r>
              <a:rPr lang="zh-CN" altLang="en-US">
                <a:solidFill>
                  <a:schemeClr val="tx1"/>
                </a:solidFill>
              </a:rPr>
              <a:t>公式：</a:t>
            </a:r>
            <a:endParaRPr lang="zh-CN" altLang="en-US">
              <a:solidFill>
                <a:schemeClr val="tx1"/>
              </a:solidFill>
            </a:endParaRPr>
          </a:p>
        </p:txBody>
      </p:sp>
      <p:sp>
        <p:nvSpPr>
          <p:cNvPr id="9" name="文本框 8"/>
          <p:cNvSpPr txBox="1"/>
          <p:nvPr>
            <p:custDataLst>
              <p:tags r:id="rId6"/>
            </p:custDataLst>
          </p:nvPr>
        </p:nvSpPr>
        <p:spPr>
          <a:xfrm>
            <a:off x="7381507" y="2885354"/>
            <a:ext cx="4459973" cy="1063146"/>
          </a:xfrm>
          <a:prstGeom prst="rect">
            <a:avLst/>
          </a:prstGeom>
          <a:noFill/>
          <a:ln w="9525">
            <a:noFill/>
          </a:ln>
        </p:spPr>
        <p:txBody>
          <a:bodyPr>
            <a:noAutofit/>
          </a:bodyPr>
          <a:p>
            <a:pPr indent="0"/>
            <a:r>
              <a:rPr lang="en-US" b="0">
                <a:solidFill>
                  <a:srgbClr val="000000"/>
                </a:solidFill>
                <a:latin typeface="Arial" panose="020B0704020202020204" pitchFamily="34" charset="0"/>
                <a:cs typeface="宋体" charset="0"/>
              </a:rPr>
              <a:t>F(t)</a:t>
            </a:r>
            <a:r>
              <a:rPr lang="zh-CN" b="0">
                <a:solidFill>
                  <a:srgbClr val="000000"/>
                </a:solidFill>
                <a:cs typeface="宋体" charset="0"/>
              </a:rPr>
              <a:t>为某年</a:t>
            </a:r>
            <a:r>
              <a:rPr lang="en-US" b="0">
                <a:solidFill>
                  <a:srgbClr val="000000"/>
                </a:solidFill>
                <a:latin typeface="Arial" panose="020B0704020202020204" pitchFamily="34" charset="0"/>
                <a:cs typeface="宋体" charset="0"/>
              </a:rPr>
              <a:t>(t)</a:t>
            </a:r>
            <a:r>
              <a:rPr lang="zh-CN" b="0">
                <a:solidFill>
                  <a:srgbClr val="000000"/>
                </a:solidFill>
                <a:cs typeface="宋体" charset="0"/>
              </a:rPr>
              <a:t>的文献累积数量</a:t>
            </a:r>
            <a:r>
              <a:rPr lang="en-US" b="0">
                <a:solidFill>
                  <a:srgbClr val="000000"/>
                </a:solidFill>
                <a:latin typeface="Arial" panose="020B0704020202020204" pitchFamily="34" charset="0"/>
                <a:cs typeface="宋体" charset="0"/>
              </a:rPr>
              <a:t>;b</a:t>
            </a:r>
            <a:r>
              <a:rPr lang="zh-CN" b="0">
                <a:solidFill>
                  <a:srgbClr val="000000"/>
                </a:solidFill>
                <a:cs typeface="宋体" charset="0"/>
              </a:rPr>
              <a:t>为文献持续增长率</a:t>
            </a:r>
            <a:r>
              <a:rPr lang="en-US" b="0">
                <a:solidFill>
                  <a:srgbClr val="000000"/>
                </a:solidFill>
                <a:latin typeface="Arial" panose="020B0704020202020204" pitchFamily="34" charset="0"/>
                <a:cs typeface="宋体" charset="0"/>
              </a:rPr>
              <a:t>;t</a:t>
            </a:r>
            <a:r>
              <a:rPr lang="zh-CN" b="0">
                <a:solidFill>
                  <a:srgbClr val="000000"/>
                </a:solidFill>
                <a:cs typeface="宋体" charset="0"/>
              </a:rPr>
              <a:t>为时间</a:t>
            </a:r>
            <a:r>
              <a:rPr lang="en-US" b="0">
                <a:solidFill>
                  <a:srgbClr val="000000"/>
                </a:solidFill>
                <a:latin typeface="Arial" panose="020B0704020202020204" pitchFamily="34" charset="0"/>
                <a:cs typeface="宋体" charset="0"/>
              </a:rPr>
              <a:t>(</a:t>
            </a:r>
            <a:r>
              <a:rPr lang="zh-CN" b="0">
                <a:solidFill>
                  <a:srgbClr val="000000"/>
                </a:solidFill>
                <a:cs typeface="宋体" charset="0"/>
              </a:rPr>
              <a:t>以年为单位</a:t>
            </a:r>
            <a:r>
              <a:rPr lang="en-US" b="0">
                <a:solidFill>
                  <a:srgbClr val="000000"/>
                </a:solidFill>
                <a:latin typeface="Arial" panose="020B0704020202020204" pitchFamily="34" charset="0"/>
                <a:cs typeface="宋体" charset="0"/>
              </a:rPr>
              <a:t>);a</a:t>
            </a:r>
            <a:r>
              <a:rPr lang="zh-CN" b="0">
                <a:solidFill>
                  <a:srgbClr val="000000"/>
                </a:solidFill>
                <a:cs typeface="宋体" charset="0"/>
              </a:rPr>
              <a:t>为常数</a:t>
            </a:r>
            <a:r>
              <a:rPr lang="en-US" b="0">
                <a:solidFill>
                  <a:srgbClr val="000000"/>
                </a:solidFill>
                <a:latin typeface="Arial" panose="020B0704020202020204" pitchFamily="34" charset="0"/>
                <a:cs typeface="宋体" charset="0"/>
              </a:rPr>
              <a:t>,</a:t>
            </a:r>
            <a:r>
              <a:rPr lang="zh-CN" b="0">
                <a:solidFill>
                  <a:srgbClr val="000000"/>
                </a:solidFill>
                <a:cs typeface="宋体" charset="0"/>
              </a:rPr>
              <a:t>指起始文献数量。</a:t>
            </a:r>
            <a:r>
              <a:rPr lang="en-US" b="0">
                <a:solidFill>
                  <a:srgbClr val="000000"/>
                </a:solidFill>
                <a:latin typeface="Arial" panose="020B0704020202020204" pitchFamily="34" charset="0"/>
                <a:cs typeface="宋体" charset="0"/>
              </a:rPr>
              <a:t> </a:t>
            </a:r>
            <a:endParaRPr lang="en-US" altLang="en-US" b="0">
              <a:solidFill>
                <a:srgbClr val="000000"/>
              </a:solidFill>
              <a:latin typeface="Arial" panose="020B0704020202020204" pitchFamily="34" charset="0"/>
              <a:cs typeface="宋体" charset="0"/>
            </a:endParaRPr>
          </a:p>
        </p:txBody>
      </p:sp>
      <p:sp>
        <p:nvSpPr>
          <p:cNvPr id="12" name="文本框 11"/>
          <p:cNvSpPr txBox="1"/>
          <p:nvPr>
            <p:custDataLst>
              <p:tags r:id="rId7"/>
            </p:custDataLst>
          </p:nvPr>
        </p:nvSpPr>
        <p:spPr>
          <a:xfrm>
            <a:off x="1086056" y="4762234"/>
            <a:ext cx="9863231" cy="1676399"/>
          </a:xfrm>
          <a:prstGeom prst="rect">
            <a:avLst/>
          </a:prstGeom>
          <a:noFill/>
          <a:ln w="9525">
            <a:noFill/>
          </a:ln>
        </p:spPr>
        <p:txBody>
          <a:bodyPr>
            <a:noAutofit/>
          </a:bodyPr>
          <a:p>
            <a:pPr marL="0" indent="0" algn="l">
              <a:lnSpc>
                <a:spcPct val="130000"/>
              </a:lnSpc>
            </a:pPr>
            <a:r>
              <a:rPr lang="en-US" altLang="zh-CN" b="0">
                <a:solidFill>
                  <a:srgbClr val="000000"/>
                </a:solidFill>
                <a:cs typeface="宋体" charset="0"/>
              </a:rPr>
              <a:t>       </a:t>
            </a:r>
            <a:r>
              <a:rPr lang="zh-CN" sz="2000" b="0">
                <a:solidFill>
                  <a:srgbClr val="000000"/>
                </a:solidFill>
                <a:cs typeface="宋体" charset="0"/>
              </a:rPr>
              <a:t>模型自创建以来</a:t>
            </a:r>
            <a:r>
              <a:rPr lang="en-US" sz="2000" b="0">
                <a:solidFill>
                  <a:srgbClr val="000000"/>
                </a:solidFill>
                <a:latin typeface="Arial" panose="020B0704020202020204" pitchFamily="34" charset="0"/>
                <a:cs typeface="宋体" charset="0"/>
              </a:rPr>
              <a:t>, </a:t>
            </a:r>
            <a:r>
              <a:rPr lang="zh-CN" sz="2000" b="0">
                <a:solidFill>
                  <a:srgbClr val="000000"/>
                </a:solidFill>
                <a:cs typeface="宋体" charset="0"/>
              </a:rPr>
              <a:t>已广泛用于</a:t>
            </a:r>
            <a:r>
              <a:rPr lang="zh-CN" sz="2000" b="1">
                <a:solidFill>
                  <a:srgbClr val="FF0000"/>
                </a:solidFill>
                <a:cs typeface="宋体" charset="0"/>
              </a:rPr>
              <a:t>文献增长的控制和预测</a:t>
            </a:r>
            <a:r>
              <a:rPr lang="zh-CN" sz="2000" b="0">
                <a:solidFill>
                  <a:srgbClr val="000000"/>
                </a:solidFill>
                <a:cs typeface="宋体" charset="0"/>
              </a:rPr>
              <a:t>中并取得良好的应用效果。</a:t>
            </a:r>
            <a:endParaRPr lang="zh-CN" sz="2000" b="0">
              <a:solidFill>
                <a:srgbClr val="000000"/>
              </a:solidFill>
              <a:cs typeface="宋体" charset="0"/>
            </a:endParaRPr>
          </a:p>
          <a:p>
            <a:pPr marL="0" indent="0" algn="l">
              <a:lnSpc>
                <a:spcPct val="130000"/>
              </a:lnSpc>
            </a:pPr>
            <a:r>
              <a:rPr lang="zh-CN" sz="2000" b="0">
                <a:solidFill>
                  <a:srgbClr val="000000"/>
                </a:solidFill>
                <a:cs typeface="宋体" charset="0"/>
              </a:rPr>
              <a:t> </a:t>
            </a:r>
            <a:r>
              <a:rPr lang="en-US" altLang="zh-CN" sz="2000" b="0">
                <a:solidFill>
                  <a:srgbClr val="000000"/>
                </a:solidFill>
                <a:cs typeface="宋体" charset="0"/>
              </a:rPr>
              <a:t>     </a:t>
            </a:r>
            <a:r>
              <a:rPr lang="zh-CN" sz="2000" b="0">
                <a:solidFill>
                  <a:srgbClr val="000000"/>
                </a:solidFill>
                <a:cs typeface="宋体" charset="0"/>
              </a:rPr>
              <a:t>但它的局限性在于</a:t>
            </a:r>
            <a:r>
              <a:rPr lang="en-US" sz="2000" b="0">
                <a:solidFill>
                  <a:srgbClr val="000000"/>
                </a:solidFill>
                <a:latin typeface="Arial" panose="020B0704020202020204" pitchFamily="34" charset="0"/>
                <a:cs typeface="宋体" charset="0"/>
              </a:rPr>
              <a:t>, </a:t>
            </a:r>
            <a:r>
              <a:rPr lang="zh-CN" sz="2000" b="0">
                <a:solidFill>
                  <a:srgbClr val="000000"/>
                </a:solidFill>
                <a:cs typeface="宋体" charset="0"/>
              </a:rPr>
              <a:t>根据这一模型公式推断</a:t>
            </a:r>
            <a:r>
              <a:rPr lang="en-US" sz="2000" b="0">
                <a:solidFill>
                  <a:srgbClr val="000000"/>
                </a:solidFill>
                <a:latin typeface="Arial" panose="020B0704020202020204" pitchFamily="34" charset="0"/>
                <a:cs typeface="宋体" charset="0"/>
              </a:rPr>
              <a:t>, </a:t>
            </a:r>
            <a:r>
              <a:rPr lang="zh-CN" sz="2000" b="0">
                <a:solidFill>
                  <a:srgbClr val="000000"/>
                </a:solidFill>
                <a:cs typeface="宋体" charset="0"/>
              </a:rPr>
              <a:t>任何研究领域的文献随着时间的无限延伸</a:t>
            </a:r>
            <a:r>
              <a:rPr lang="en-US" sz="2000" b="0">
                <a:solidFill>
                  <a:srgbClr val="000000"/>
                </a:solidFill>
                <a:latin typeface="Arial" panose="020B0704020202020204" pitchFamily="34" charset="0"/>
                <a:cs typeface="宋体" charset="0"/>
              </a:rPr>
              <a:t>, </a:t>
            </a:r>
            <a:r>
              <a:rPr lang="zh-CN" sz="2000" b="0">
                <a:solidFill>
                  <a:srgbClr val="000000"/>
                </a:solidFill>
                <a:cs typeface="宋体" charset="0"/>
              </a:rPr>
              <a:t>其</a:t>
            </a:r>
            <a:r>
              <a:rPr lang="zh-CN" sz="2000" b="1">
                <a:solidFill>
                  <a:srgbClr val="FF0000"/>
                </a:solidFill>
                <a:cs typeface="宋体" charset="0"/>
              </a:rPr>
              <a:t>文献量的增长会极度膨胀</a:t>
            </a:r>
            <a:r>
              <a:rPr lang="en-US" sz="2000" b="0">
                <a:solidFill>
                  <a:srgbClr val="000000"/>
                </a:solidFill>
                <a:latin typeface="Arial" panose="020B0704020202020204" pitchFamily="34" charset="0"/>
                <a:cs typeface="宋体" charset="0"/>
              </a:rPr>
              <a:t>, </a:t>
            </a:r>
            <a:r>
              <a:rPr lang="zh-CN" sz="2000" b="0">
                <a:solidFill>
                  <a:srgbClr val="000000"/>
                </a:solidFill>
                <a:cs typeface="宋体" charset="0"/>
              </a:rPr>
              <a:t>从而最终导致无穷大。这显然是错误的和不符合实际情况的。</a:t>
            </a:r>
            <a:endParaRPr lang="zh-CN" altLang="en-US" sz="2000" b="0">
              <a:solidFill>
                <a:srgbClr val="000000"/>
              </a:solidFill>
              <a:cs typeface="宋体" charset="0"/>
            </a:endParaRPr>
          </a:p>
        </p:txBody>
      </p:sp>
      <p:pic>
        <p:nvPicPr>
          <p:cNvPr id="13" name="图片 12" descr="截屏2023-10-08 上午12.27.50的副本"/>
          <p:cNvPicPr>
            <a:picLocks noChangeAspect="1"/>
          </p:cNvPicPr>
          <p:nvPr>
            <p:custDataLst>
              <p:tags r:id="rId8"/>
            </p:custDataLst>
          </p:nvPr>
        </p:nvPicPr>
        <p:blipFill>
          <a:blip r:embed="rId9"/>
          <a:srcRect t="25579" r="937" b="978"/>
          <a:stretch>
            <a:fillRect/>
          </a:stretch>
        </p:blipFill>
        <p:spPr>
          <a:xfrm>
            <a:off x="457200" y="1498492"/>
            <a:ext cx="6529401" cy="2528073"/>
          </a:xfrm>
          <a:prstGeom prst="rect">
            <a:avLst/>
          </a:prstGeom>
        </p:spPr>
      </p:pic>
      <p:sp>
        <p:nvSpPr>
          <p:cNvPr id="14" name="文本框 13"/>
          <p:cNvSpPr txBox="1"/>
          <p:nvPr>
            <p:custDataLst>
              <p:tags r:id="rId10"/>
            </p:custDataLst>
          </p:nvPr>
        </p:nvSpPr>
        <p:spPr>
          <a:xfrm>
            <a:off x="1702648" y="4118046"/>
            <a:ext cx="4258717" cy="306705"/>
          </a:xfrm>
          <a:prstGeom prst="rect">
            <a:avLst/>
          </a:prstGeom>
          <a:noFill/>
        </p:spPr>
        <p:txBody>
          <a:bodyPr wrap="square" rtlCol="0">
            <a:spAutoFit/>
          </a:bodyPr>
          <a:p>
            <a:r>
              <a:rPr lang="zh-CN" altLang="en-US" sz="1400" b="1">
                <a:solidFill>
                  <a:schemeClr val="tx1"/>
                </a:solidFill>
              </a:rPr>
              <a:t>有关机器学习的论文发表呈指数增长趋势</a:t>
            </a:r>
            <a:endParaRPr lang="zh-CN" altLang="en-US" sz="1400" b="1">
              <a:solidFill>
                <a:schemeClr val="tx1"/>
              </a:solidFill>
            </a:endParaRPr>
          </a:p>
        </p:txBody>
      </p:sp>
    </p:spTree>
    <p:custDataLst>
      <p:tags r:id="rId1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2"/>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600">
                <a:solidFill>
                  <a:schemeClr val="accent1"/>
                </a:solidFill>
                <a:latin typeface="Arial" panose="020B0704020202020204" pitchFamily="34" charset="0"/>
              </a:rPr>
              <a:t>逻辑增长模型</a:t>
            </a:r>
            <a:endParaRPr lang="zh-CN" sz="3600">
              <a:solidFill>
                <a:schemeClr val="accent1"/>
              </a:solidFill>
              <a:latin typeface="Arial" panose="020B0704020202020204" pitchFamily="34" charset="0"/>
            </a:endParaRPr>
          </a:p>
        </p:txBody>
      </p:sp>
      <p:sp>
        <p:nvSpPr>
          <p:cNvPr id="4" name="文本框 3"/>
          <p:cNvSpPr txBox="1"/>
          <p:nvPr>
            <p:custDataLst>
              <p:tags r:id="rId3"/>
            </p:custDataLst>
          </p:nvPr>
        </p:nvSpPr>
        <p:spPr>
          <a:xfrm>
            <a:off x="6690995" y="1198245"/>
            <a:ext cx="3797935" cy="398145"/>
          </a:xfrm>
          <a:prstGeom prst="rect">
            <a:avLst/>
          </a:prstGeom>
          <a:noFill/>
        </p:spPr>
        <p:txBody>
          <a:bodyPr wrap="square" rtlCol="0">
            <a:noAutofit/>
          </a:bodyPr>
          <a:p>
            <a:r>
              <a:rPr lang="zh-CN" altLang="en-US"/>
              <a:t>公式：</a:t>
            </a:r>
            <a:endParaRPr lang="zh-CN" altLang="en-US"/>
          </a:p>
        </p:txBody>
      </p:sp>
      <p:sp>
        <p:nvSpPr>
          <p:cNvPr id="12" name="文本框 11"/>
          <p:cNvSpPr txBox="1"/>
          <p:nvPr>
            <p:custDataLst>
              <p:tags r:id="rId4"/>
            </p:custDataLst>
          </p:nvPr>
        </p:nvSpPr>
        <p:spPr>
          <a:xfrm>
            <a:off x="1086056" y="4762234"/>
            <a:ext cx="9863231" cy="1676399"/>
          </a:xfrm>
          <a:prstGeom prst="rect">
            <a:avLst/>
          </a:prstGeom>
          <a:noFill/>
          <a:ln w="9525">
            <a:noFill/>
          </a:ln>
        </p:spPr>
        <p:txBody>
          <a:bodyPr>
            <a:noAutofit/>
          </a:bodyPr>
          <a:p>
            <a:pPr indent="0">
              <a:lnSpc>
                <a:spcPct val="130000"/>
              </a:lnSpc>
            </a:pPr>
            <a:r>
              <a:rPr lang="en-US" altLang="zh-CN" b="0">
                <a:solidFill>
                  <a:srgbClr val="000000"/>
                </a:solidFill>
                <a:cs typeface="宋体" charset="0"/>
              </a:rPr>
              <a:t>       </a:t>
            </a:r>
            <a:r>
              <a:rPr sz="2000" b="0">
                <a:solidFill>
                  <a:srgbClr val="000000"/>
                </a:solidFill>
                <a:cs typeface="宋体" charset="0"/>
              </a:rPr>
              <a:t>该模型的合理性在于它包含了指数增长模型, 而且以一个</a:t>
            </a:r>
            <a:r>
              <a:rPr sz="2000" b="1">
                <a:solidFill>
                  <a:srgbClr val="FF0000"/>
                </a:solidFill>
                <a:cs typeface="宋体" charset="0"/>
              </a:rPr>
              <a:t>文献饱和值K</a:t>
            </a:r>
            <a:r>
              <a:rPr sz="2000" b="0">
                <a:solidFill>
                  <a:srgbClr val="000000"/>
                </a:solidFill>
                <a:cs typeface="宋体" charset="0"/>
              </a:rPr>
              <a:t>克服了指数增长模型无限增长的缺点, 在一定程度上</a:t>
            </a:r>
            <a:r>
              <a:rPr sz="2000" b="1">
                <a:solidFill>
                  <a:srgbClr val="FF0000"/>
                </a:solidFill>
                <a:cs typeface="宋体" charset="0"/>
              </a:rPr>
              <a:t>提高了模型的拟合和预测能力</a:t>
            </a:r>
            <a:r>
              <a:rPr sz="2000" b="0">
                <a:solidFill>
                  <a:srgbClr val="000000"/>
                </a:solidFill>
                <a:cs typeface="宋体" charset="0"/>
              </a:rPr>
              <a:t>。但是它在克服指数增长模型缺点的同时, 却又引出了另一个尴尬, 即科学技术怎样发展, 文献的增长不可能逾越一个预先给定了极限值, 这显然也是不可能且不能接受的。</a:t>
            </a:r>
            <a:endParaRPr sz="2000" b="0">
              <a:solidFill>
                <a:srgbClr val="000000"/>
              </a:solidFill>
              <a:cs typeface="宋体" charset="0"/>
            </a:endParaRPr>
          </a:p>
        </p:txBody>
      </p:sp>
      <p:pic>
        <p:nvPicPr>
          <p:cNvPr id="5" name="图片 4" descr="IMG_256"/>
          <p:cNvPicPr>
            <a:picLocks noChangeAspect="1"/>
          </p:cNvPicPr>
          <p:nvPr/>
        </p:nvPicPr>
        <p:blipFill>
          <a:blip r:embed="rId5" r:link="rId6"/>
          <a:srcRect r="21939"/>
          <a:stretch>
            <a:fillRect/>
          </a:stretch>
        </p:blipFill>
        <p:spPr>
          <a:xfrm>
            <a:off x="6813550" y="1596390"/>
            <a:ext cx="2835275" cy="1201420"/>
          </a:xfrm>
          <a:prstGeom prst="rect">
            <a:avLst/>
          </a:prstGeom>
          <a:noFill/>
          <a:ln w="9525">
            <a:noFill/>
          </a:ln>
        </p:spPr>
      </p:pic>
      <p:sp>
        <p:nvSpPr>
          <p:cNvPr id="100" name="文本框 99"/>
          <p:cNvSpPr txBox="1"/>
          <p:nvPr/>
        </p:nvSpPr>
        <p:spPr>
          <a:xfrm>
            <a:off x="6813550" y="3053080"/>
            <a:ext cx="3165475" cy="1478915"/>
          </a:xfrm>
          <a:prstGeom prst="rect">
            <a:avLst/>
          </a:prstGeom>
          <a:noFill/>
          <a:ln w="9525">
            <a:noFill/>
          </a:ln>
        </p:spPr>
        <p:txBody>
          <a:bodyPr>
            <a:noAutofit/>
          </a:bodyPr>
          <a:p>
            <a:pPr marL="0" indent="0" algn="l"/>
            <a:r>
              <a:rPr lang="en-US" altLang="zh-CN" b="0">
                <a:solidFill>
                  <a:srgbClr val="333333"/>
                </a:solidFill>
                <a:cs typeface="宋体" charset="0"/>
              </a:rPr>
              <a:t>N</a:t>
            </a:r>
            <a:r>
              <a:rPr lang="zh-CN" b="0">
                <a:solidFill>
                  <a:srgbClr val="333333"/>
                </a:solidFill>
                <a:cs typeface="宋体" charset="0"/>
              </a:rPr>
              <a:t>是文献累积量；</a:t>
            </a:r>
            <a:endParaRPr lang="zh-CN" b="0">
              <a:solidFill>
                <a:srgbClr val="333333"/>
              </a:solidFill>
              <a:cs typeface="宋体" charset="0"/>
            </a:endParaRPr>
          </a:p>
          <a:p>
            <a:pPr marL="0" indent="0" algn="l"/>
            <a:r>
              <a:rPr lang="en-US" b="0">
                <a:solidFill>
                  <a:srgbClr val="333333"/>
                </a:solidFill>
                <a:latin typeface="Arial" panose="020B0704020202020204" pitchFamily="34" charset="0"/>
                <a:cs typeface="宋体" charset="0"/>
              </a:rPr>
              <a:t> t</a:t>
            </a:r>
            <a:r>
              <a:rPr lang="zh-CN" b="0">
                <a:solidFill>
                  <a:srgbClr val="333333"/>
                </a:solidFill>
                <a:cs typeface="宋体" charset="0"/>
              </a:rPr>
              <a:t>是以年为单位的时间变量；</a:t>
            </a:r>
            <a:endParaRPr lang="en-US" b="0">
              <a:solidFill>
                <a:srgbClr val="333333"/>
              </a:solidFill>
              <a:latin typeface="Arial" panose="020B0704020202020204" pitchFamily="34" charset="0"/>
              <a:cs typeface="宋体" charset="0"/>
            </a:endParaRPr>
          </a:p>
          <a:p>
            <a:pPr marL="0" indent="0" algn="l"/>
            <a:r>
              <a:rPr lang="en-US" b="0">
                <a:solidFill>
                  <a:srgbClr val="333333"/>
                </a:solidFill>
                <a:latin typeface="Arial" panose="020B0704020202020204" pitchFamily="34" charset="0"/>
                <a:cs typeface="宋体" charset="0"/>
              </a:rPr>
              <a:t>K</a:t>
            </a:r>
            <a:r>
              <a:rPr lang="zh-CN" b="0">
                <a:solidFill>
                  <a:srgbClr val="333333"/>
                </a:solidFill>
                <a:cs typeface="宋体" charset="0"/>
              </a:rPr>
              <a:t>是文献饱和的常数；</a:t>
            </a:r>
            <a:endParaRPr lang="en-US" b="0">
              <a:solidFill>
                <a:srgbClr val="333333"/>
              </a:solidFill>
              <a:latin typeface="Arial" panose="020B0704020202020204" pitchFamily="34" charset="0"/>
              <a:cs typeface="宋体" charset="0"/>
            </a:endParaRPr>
          </a:p>
          <a:p>
            <a:pPr marL="0" indent="0" algn="l"/>
            <a:r>
              <a:rPr lang="en-US" b="0">
                <a:solidFill>
                  <a:srgbClr val="333333"/>
                </a:solidFill>
                <a:latin typeface="Arial" panose="020B0704020202020204" pitchFamily="34" charset="0"/>
                <a:cs typeface="宋体" charset="0"/>
              </a:rPr>
              <a:t>a</a:t>
            </a:r>
            <a:r>
              <a:rPr lang="zh-CN" b="0">
                <a:solidFill>
                  <a:srgbClr val="333333"/>
                </a:solidFill>
                <a:cs typeface="宋体" charset="0"/>
              </a:rPr>
              <a:t>、</a:t>
            </a:r>
            <a:r>
              <a:rPr lang="en-US" b="0">
                <a:solidFill>
                  <a:srgbClr val="333333"/>
                </a:solidFill>
                <a:latin typeface="Arial" panose="020B0704020202020204" pitchFamily="34" charset="0"/>
                <a:cs typeface="宋体" charset="0"/>
              </a:rPr>
              <a:t>b</a:t>
            </a:r>
            <a:r>
              <a:rPr lang="zh-CN" b="0">
                <a:solidFill>
                  <a:srgbClr val="333333"/>
                </a:solidFill>
                <a:cs typeface="宋体" charset="0"/>
              </a:rPr>
              <a:t>是大于零的常数；</a:t>
            </a:r>
            <a:endParaRPr lang="zh-CN" altLang="en-US" b="0">
              <a:solidFill>
                <a:srgbClr val="333333"/>
              </a:solidFill>
              <a:cs typeface="宋体" charset="0"/>
            </a:endParaRPr>
          </a:p>
        </p:txBody>
      </p:sp>
      <p:pic>
        <p:nvPicPr>
          <p:cNvPr id="7" name="图片 6"/>
          <p:cNvPicPr>
            <a:picLocks noChangeAspect="1"/>
          </p:cNvPicPr>
          <p:nvPr/>
        </p:nvPicPr>
        <p:blipFill>
          <a:blip r:embed="rId7"/>
          <a:stretch>
            <a:fillRect/>
          </a:stretch>
        </p:blipFill>
        <p:spPr>
          <a:xfrm>
            <a:off x="1180465" y="1301750"/>
            <a:ext cx="4942205" cy="2916555"/>
          </a:xfrm>
          <a:prstGeom prst="rect">
            <a:avLst/>
          </a:prstGeom>
        </p:spPr>
      </p:pic>
      <p:sp>
        <p:nvSpPr>
          <p:cNvPr id="8" name="文本框 7"/>
          <p:cNvSpPr txBox="1"/>
          <p:nvPr/>
        </p:nvSpPr>
        <p:spPr>
          <a:xfrm>
            <a:off x="1727835" y="4225290"/>
            <a:ext cx="3637915" cy="306705"/>
          </a:xfrm>
          <a:prstGeom prst="rect">
            <a:avLst/>
          </a:prstGeom>
          <a:noFill/>
        </p:spPr>
        <p:txBody>
          <a:bodyPr wrap="square" rtlCol="0" anchor="t">
            <a:spAutoFit/>
          </a:bodyPr>
          <a:p>
            <a:pPr algn="ctr"/>
            <a:r>
              <a:rPr lang="zh-CN" altLang="en-US" sz="1400" b="1"/>
              <a:t>科技人才能力发展曲线</a:t>
            </a:r>
            <a:endParaRPr lang="zh-CN" altLang="en-US" sz="1400" b="1"/>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2"/>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600">
                <a:solidFill>
                  <a:schemeClr val="accent1"/>
                </a:solidFill>
                <a:latin typeface="Arial" panose="020B0704020202020204" pitchFamily="34" charset="0"/>
              </a:rPr>
              <a:t> 线性增长模型</a:t>
            </a:r>
            <a:endParaRPr lang="zh-CN" sz="3600">
              <a:solidFill>
                <a:schemeClr val="accent1"/>
              </a:solidFill>
              <a:latin typeface="Arial" panose="020B0704020202020204" pitchFamily="34" charset="0"/>
            </a:endParaRPr>
          </a:p>
        </p:txBody>
      </p:sp>
      <p:sp>
        <p:nvSpPr>
          <p:cNvPr id="4" name="文本框 3"/>
          <p:cNvSpPr txBox="1"/>
          <p:nvPr>
            <p:custDataLst>
              <p:tags r:id="rId3"/>
            </p:custDataLst>
          </p:nvPr>
        </p:nvSpPr>
        <p:spPr>
          <a:xfrm>
            <a:off x="7186295" y="1483995"/>
            <a:ext cx="3797935" cy="398145"/>
          </a:xfrm>
          <a:prstGeom prst="rect">
            <a:avLst/>
          </a:prstGeom>
          <a:noFill/>
        </p:spPr>
        <p:txBody>
          <a:bodyPr wrap="square" rtlCol="0">
            <a:noAutofit/>
          </a:bodyPr>
          <a:p>
            <a:r>
              <a:rPr lang="zh-CN" altLang="en-US"/>
              <a:t>公式：</a:t>
            </a:r>
            <a:endParaRPr lang="zh-CN" altLang="en-US"/>
          </a:p>
        </p:txBody>
      </p:sp>
      <p:sp>
        <p:nvSpPr>
          <p:cNvPr id="12" name="文本框 11"/>
          <p:cNvSpPr txBox="1"/>
          <p:nvPr>
            <p:custDataLst>
              <p:tags r:id="rId4"/>
            </p:custDataLst>
          </p:nvPr>
        </p:nvSpPr>
        <p:spPr>
          <a:xfrm>
            <a:off x="1085850" y="4932045"/>
            <a:ext cx="9863455" cy="1288415"/>
          </a:xfrm>
          <a:prstGeom prst="rect">
            <a:avLst/>
          </a:prstGeom>
          <a:noFill/>
          <a:ln w="9525">
            <a:noFill/>
          </a:ln>
        </p:spPr>
        <p:txBody>
          <a:bodyPr>
            <a:noAutofit/>
          </a:bodyPr>
          <a:p>
            <a:pPr indent="0">
              <a:lnSpc>
                <a:spcPct val="130000"/>
              </a:lnSpc>
            </a:pPr>
            <a:r>
              <a:rPr lang="en-US" altLang="zh-CN" b="0">
                <a:solidFill>
                  <a:srgbClr val="000000"/>
                </a:solidFill>
                <a:cs typeface="宋体" charset="0"/>
              </a:rPr>
              <a:t>       </a:t>
            </a:r>
            <a:r>
              <a:rPr sz="2000">
                <a:cs typeface="宋体" charset="0"/>
              </a:rPr>
              <a:t>模型认为文献是</a:t>
            </a:r>
            <a:r>
              <a:rPr sz="2000" b="1">
                <a:solidFill>
                  <a:srgbClr val="FF0000"/>
                </a:solidFill>
                <a:cs typeface="宋体" charset="0"/>
              </a:rPr>
              <a:t>以一个固定的常量几乎等幅度地增长与初始文献量无关</a:t>
            </a:r>
            <a:r>
              <a:rPr sz="2000">
                <a:cs typeface="宋体" charset="0"/>
              </a:rPr>
              <a:t>, 这一点与指数增长模型和逻辑增长模型具有很大的区别。</a:t>
            </a:r>
            <a:endParaRPr sz="2000">
              <a:cs typeface="宋体" charset="0"/>
            </a:endParaRPr>
          </a:p>
        </p:txBody>
      </p:sp>
      <p:sp>
        <p:nvSpPr>
          <p:cNvPr id="100" name="文本框 99"/>
          <p:cNvSpPr txBox="1"/>
          <p:nvPr/>
        </p:nvSpPr>
        <p:spPr>
          <a:xfrm>
            <a:off x="7581265" y="2604135"/>
            <a:ext cx="3370580" cy="1704975"/>
          </a:xfrm>
          <a:prstGeom prst="rect">
            <a:avLst/>
          </a:prstGeom>
          <a:noFill/>
          <a:ln w="9525">
            <a:noFill/>
          </a:ln>
        </p:spPr>
        <p:txBody>
          <a:bodyPr>
            <a:noAutofit/>
          </a:bodyPr>
          <a:p>
            <a:pPr indent="0"/>
            <a:r>
              <a:rPr sz="2000" b="0">
                <a:solidFill>
                  <a:srgbClr val="333333"/>
                </a:solidFill>
                <a:cs typeface="宋体" charset="0"/>
              </a:rPr>
              <a:t>N是文献累积量</a:t>
            </a:r>
            <a:r>
              <a:rPr lang="zh-CN" sz="2000" b="0">
                <a:solidFill>
                  <a:srgbClr val="333333"/>
                </a:solidFill>
                <a:cs typeface="宋体" charset="0"/>
              </a:rPr>
              <a:t>；</a:t>
            </a:r>
            <a:endParaRPr lang="zh-CN" sz="2000" b="0">
              <a:solidFill>
                <a:srgbClr val="333333"/>
              </a:solidFill>
              <a:cs typeface="宋体" charset="0"/>
            </a:endParaRPr>
          </a:p>
          <a:p>
            <a:pPr indent="0"/>
            <a:r>
              <a:rPr sz="2000" b="0">
                <a:solidFill>
                  <a:srgbClr val="333333"/>
                </a:solidFill>
                <a:cs typeface="宋体" charset="0"/>
              </a:rPr>
              <a:t>t是以年为单位的时间变量</a:t>
            </a:r>
            <a:r>
              <a:rPr lang="zh-CN" sz="2000" b="0">
                <a:solidFill>
                  <a:srgbClr val="333333"/>
                </a:solidFill>
                <a:cs typeface="宋体" charset="0"/>
              </a:rPr>
              <a:t>；</a:t>
            </a:r>
            <a:endParaRPr sz="2000" b="0">
              <a:solidFill>
                <a:srgbClr val="333333"/>
              </a:solidFill>
              <a:cs typeface="宋体" charset="0"/>
            </a:endParaRPr>
          </a:p>
          <a:p>
            <a:pPr indent="0"/>
            <a:r>
              <a:rPr sz="2000" b="0">
                <a:solidFill>
                  <a:srgbClr val="333333"/>
                </a:solidFill>
                <a:cs typeface="宋体" charset="0"/>
              </a:rPr>
              <a:t>N0是初始累积文献量</a:t>
            </a:r>
            <a:r>
              <a:rPr lang="zh-CN" sz="2000" b="0">
                <a:solidFill>
                  <a:srgbClr val="333333"/>
                </a:solidFill>
                <a:cs typeface="宋体" charset="0"/>
              </a:rPr>
              <a:t>；</a:t>
            </a:r>
            <a:endParaRPr sz="2000" b="0">
              <a:solidFill>
                <a:srgbClr val="333333"/>
              </a:solidFill>
              <a:cs typeface="宋体" charset="0"/>
            </a:endParaRPr>
          </a:p>
          <a:p>
            <a:pPr indent="0"/>
            <a:r>
              <a:rPr sz="2000" b="0">
                <a:solidFill>
                  <a:srgbClr val="333333"/>
                </a:solidFill>
                <a:cs typeface="宋体" charset="0"/>
              </a:rPr>
              <a:t>b是文献增长系数</a:t>
            </a:r>
            <a:endParaRPr sz="2000" b="0">
              <a:solidFill>
                <a:srgbClr val="333333"/>
              </a:solidFill>
              <a:cs typeface="宋体" charset="0"/>
            </a:endParaRPr>
          </a:p>
        </p:txBody>
      </p:sp>
      <p:sp>
        <p:nvSpPr>
          <p:cNvPr id="2" name="文本框 1"/>
          <p:cNvSpPr txBox="1"/>
          <p:nvPr/>
        </p:nvSpPr>
        <p:spPr>
          <a:xfrm>
            <a:off x="7581265" y="1842135"/>
            <a:ext cx="2296160" cy="690880"/>
          </a:xfrm>
          <a:prstGeom prst="rect">
            <a:avLst/>
          </a:prstGeom>
          <a:noFill/>
          <a:ln w="9525">
            <a:noFill/>
          </a:ln>
        </p:spPr>
        <p:txBody>
          <a:bodyPr wrap="square">
            <a:noAutofit/>
          </a:bodyPr>
          <a:p>
            <a:pPr marL="0" indent="0" algn="l"/>
            <a:r>
              <a:rPr lang="en-US" sz="3600" b="1">
                <a:solidFill>
                  <a:srgbClr val="FF0000"/>
                </a:solidFill>
                <a:latin typeface="Arial Bold" panose="020B0704020202020204" charset="0"/>
                <a:cs typeface="Arial Bold" panose="020B0704020202020204" charset="0"/>
              </a:rPr>
              <a:t>N=N0+bt</a:t>
            </a:r>
            <a:endParaRPr lang="en-US" altLang="en-US" sz="3600" b="1">
              <a:solidFill>
                <a:srgbClr val="FF0000"/>
              </a:solidFill>
              <a:latin typeface="Arial Bold" panose="020B0704020202020204" charset="0"/>
              <a:cs typeface="Arial Bold" panose="020B0704020202020204" charset="0"/>
            </a:endParaRPr>
          </a:p>
        </p:txBody>
      </p:sp>
      <p:pic>
        <p:nvPicPr>
          <p:cNvPr id="9" name="图片 8"/>
          <p:cNvPicPr>
            <a:picLocks noChangeAspect="1"/>
          </p:cNvPicPr>
          <p:nvPr/>
        </p:nvPicPr>
        <p:blipFill>
          <a:blip r:embed="rId5"/>
          <a:stretch>
            <a:fillRect/>
          </a:stretch>
        </p:blipFill>
        <p:spPr>
          <a:xfrm>
            <a:off x="3810000" y="1842135"/>
            <a:ext cx="3376295" cy="2577465"/>
          </a:xfrm>
          <a:prstGeom prst="rect">
            <a:avLst/>
          </a:prstGeom>
        </p:spPr>
      </p:pic>
      <p:pic>
        <p:nvPicPr>
          <p:cNvPr id="11" name="图片 10"/>
          <p:cNvPicPr>
            <a:picLocks noChangeAspect="1"/>
          </p:cNvPicPr>
          <p:nvPr/>
        </p:nvPicPr>
        <p:blipFill>
          <a:blip r:embed="rId6"/>
          <a:stretch>
            <a:fillRect/>
          </a:stretch>
        </p:blipFill>
        <p:spPr>
          <a:xfrm>
            <a:off x="537210" y="1680210"/>
            <a:ext cx="3498850" cy="2739390"/>
          </a:xfrm>
          <a:prstGeom prst="rect">
            <a:avLst/>
          </a:prstGeom>
        </p:spPr>
      </p:pic>
      <p:cxnSp>
        <p:nvCxnSpPr>
          <p:cNvPr id="13" name="直接箭头连接符 12"/>
          <p:cNvCxnSpPr/>
          <p:nvPr/>
        </p:nvCxnSpPr>
        <p:spPr>
          <a:xfrm flipV="1">
            <a:off x="3425825" y="1394460"/>
            <a:ext cx="1477010" cy="666115"/>
          </a:xfrm>
          <a:prstGeom prst="straightConnector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5072380" y="1200785"/>
            <a:ext cx="1183640" cy="645160"/>
          </a:xfrm>
          <a:prstGeom prst="rect">
            <a:avLst/>
          </a:prstGeom>
          <a:noFill/>
        </p:spPr>
        <p:txBody>
          <a:bodyPr wrap="square" rtlCol="0">
            <a:spAutoFit/>
          </a:bodyPr>
          <a:p>
            <a:pPr algn="ctr"/>
            <a:r>
              <a:rPr lang="zh-CN" altLang="en-US" b="1" u="sng">
                <a:solidFill>
                  <a:srgbClr val="FF0000"/>
                </a:solidFill>
              </a:rPr>
              <a:t>线性增长阶段</a:t>
            </a:r>
            <a:endParaRPr lang="zh-CN" altLang="en-US" b="1" u="sng">
              <a:solidFill>
                <a:srgbClr val="FF0000"/>
              </a:solidFill>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custDataLst>
              <p:tags r:id="rId1"/>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5" name="文本框 6"/>
          <p:cNvSpPr txBox="1"/>
          <p:nvPr>
            <p:custDataLst>
              <p:tags r:id="rId2"/>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indent="0" algn="l">
              <a:lnSpc>
                <a:spcPct val="100000"/>
              </a:lnSpc>
              <a:spcBef>
                <a:spcPts val="0"/>
              </a:spcBef>
              <a:spcAft>
                <a:spcPts val="0"/>
              </a:spcAft>
              <a:buSzPct val="100000"/>
              <a:buNone/>
            </a:pPr>
            <a:r>
              <a:rPr lang="zh-CN" sz="3600">
                <a:solidFill>
                  <a:schemeClr val="accent1"/>
                </a:solidFill>
                <a:latin typeface="Arial" panose="020B0704020202020204" pitchFamily="34" charset="0"/>
              </a:rPr>
              <a:t> 综合增长模型</a:t>
            </a:r>
            <a:endParaRPr lang="zh-CN" sz="3600">
              <a:solidFill>
                <a:schemeClr val="accent1"/>
              </a:solidFill>
              <a:latin typeface="Arial" panose="020B0704020202020204" pitchFamily="34" charset="0"/>
            </a:endParaRPr>
          </a:p>
        </p:txBody>
      </p:sp>
      <p:sp>
        <p:nvSpPr>
          <p:cNvPr id="4" name="文本框 3"/>
          <p:cNvSpPr txBox="1"/>
          <p:nvPr>
            <p:custDataLst>
              <p:tags r:id="rId3"/>
            </p:custDataLst>
          </p:nvPr>
        </p:nvSpPr>
        <p:spPr>
          <a:xfrm>
            <a:off x="7186295" y="1483995"/>
            <a:ext cx="3797935" cy="398145"/>
          </a:xfrm>
          <a:prstGeom prst="rect">
            <a:avLst/>
          </a:prstGeom>
          <a:noFill/>
        </p:spPr>
        <p:txBody>
          <a:bodyPr wrap="square" rtlCol="0">
            <a:noAutofit/>
          </a:bodyPr>
          <a:p>
            <a:r>
              <a:rPr lang="zh-CN" altLang="en-US"/>
              <a:t>公式：</a:t>
            </a:r>
            <a:endParaRPr lang="zh-CN" altLang="en-US"/>
          </a:p>
        </p:txBody>
      </p:sp>
      <p:sp>
        <p:nvSpPr>
          <p:cNvPr id="12" name="文本框 11"/>
          <p:cNvSpPr txBox="1"/>
          <p:nvPr>
            <p:custDataLst>
              <p:tags r:id="rId4"/>
            </p:custDataLst>
          </p:nvPr>
        </p:nvSpPr>
        <p:spPr>
          <a:xfrm>
            <a:off x="1085850" y="4932045"/>
            <a:ext cx="10492740" cy="1518285"/>
          </a:xfrm>
          <a:prstGeom prst="rect">
            <a:avLst/>
          </a:prstGeom>
          <a:noFill/>
          <a:ln w="9525">
            <a:noFill/>
          </a:ln>
        </p:spPr>
        <p:txBody>
          <a:bodyPr>
            <a:noAutofit/>
          </a:bodyPr>
          <a:p>
            <a:pPr indent="0">
              <a:lnSpc>
                <a:spcPct val="130000"/>
              </a:lnSpc>
            </a:pPr>
            <a:r>
              <a:rPr lang="en-US" b="0">
                <a:cs typeface="宋体" charset="0"/>
              </a:rPr>
              <a:t>      为了弥补以上各模型的不足之处, 国内学者匡兴华于1988年提出文献增长的综合模型</a:t>
            </a:r>
            <a:r>
              <a:rPr lang="zh-CN" altLang="en-US" b="0">
                <a:cs typeface="宋体" charset="0"/>
              </a:rPr>
              <a:t>。</a:t>
            </a:r>
            <a:r>
              <a:rPr b="0">
                <a:cs typeface="宋体" charset="0"/>
              </a:rPr>
              <a:t>通过</a:t>
            </a:r>
            <a:r>
              <a:rPr b="1">
                <a:solidFill>
                  <a:srgbClr val="FF0000"/>
                </a:solidFill>
                <a:cs typeface="宋体" charset="0"/>
              </a:rPr>
              <a:t>构造不同的q函数</a:t>
            </a:r>
            <a:r>
              <a:rPr b="0">
                <a:cs typeface="宋体" charset="0"/>
              </a:rPr>
              <a:t>则可以得到各种文献增长模型, 其中包括指数增长模型和逻辑增长模型。迄今为止, 该模型已成为文献计量学中普遍采用的一般量化模型, 并被广泛应用于各类文献增长过程的描述、控制和预测。</a:t>
            </a:r>
            <a:endParaRPr>
              <a:cs typeface="宋体" charset="0"/>
            </a:endParaRPr>
          </a:p>
        </p:txBody>
      </p:sp>
      <p:sp>
        <p:nvSpPr>
          <p:cNvPr id="100" name="文本框 99"/>
          <p:cNvSpPr txBox="1"/>
          <p:nvPr/>
        </p:nvSpPr>
        <p:spPr>
          <a:xfrm>
            <a:off x="7581265" y="2604135"/>
            <a:ext cx="3498850" cy="1910715"/>
          </a:xfrm>
          <a:prstGeom prst="rect">
            <a:avLst/>
          </a:prstGeom>
          <a:noFill/>
          <a:ln w="9525">
            <a:noFill/>
          </a:ln>
        </p:spPr>
        <p:txBody>
          <a:bodyPr>
            <a:noAutofit/>
          </a:bodyPr>
          <a:p>
            <a:pPr indent="0">
              <a:lnSpc>
                <a:spcPct val="120000"/>
              </a:lnSpc>
            </a:pPr>
            <a:r>
              <a:rPr sz="2000" b="0">
                <a:solidFill>
                  <a:srgbClr val="333333"/>
                </a:solidFill>
                <a:cs typeface="宋体" charset="0"/>
              </a:rPr>
              <a:t>N</a:t>
            </a:r>
            <a:r>
              <a:rPr lang="en-US" sz="2000" b="0">
                <a:solidFill>
                  <a:srgbClr val="333333"/>
                </a:solidFill>
                <a:cs typeface="宋体" charset="0"/>
              </a:rPr>
              <a:t> </a:t>
            </a:r>
            <a:r>
              <a:rPr sz="2000" b="0">
                <a:solidFill>
                  <a:srgbClr val="333333"/>
                </a:solidFill>
                <a:cs typeface="宋体" charset="0"/>
              </a:rPr>
              <a:t>是文献累积量</a:t>
            </a:r>
            <a:r>
              <a:rPr lang="zh-CN" sz="2000" b="0">
                <a:solidFill>
                  <a:srgbClr val="333333"/>
                </a:solidFill>
                <a:cs typeface="宋体" charset="0"/>
              </a:rPr>
              <a:t>；</a:t>
            </a:r>
            <a:endParaRPr lang="zh-CN" sz="2000" b="0">
              <a:solidFill>
                <a:srgbClr val="333333"/>
              </a:solidFill>
              <a:cs typeface="宋体" charset="0"/>
            </a:endParaRPr>
          </a:p>
          <a:p>
            <a:pPr indent="0">
              <a:lnSpc>
                <a:spcPct val="120000"/>
              </a:lnSpc>
            </a:pPr>
            <a:r>
              <a:rPr sz="2000" b="0">
                <a:solidFill>
                  <a:srgbClr val="333333"/>
                </a:solidFill>
                <a:cs typeface="宋体" charset="0"/>
              </a:rPr>
              <a:t>t</a:t>
            </a:r>
            <a:r>
              <a:rPr lang="en-US" sz="2000" b="0">
                <a:solidFill>
                  <a:srgbClr val="333333"/>
                </a:solidFill>
                <a:cs typeface="宋体" charset="0"/>
              </a:rPr>
              <a:t> </a:t>
            </a:r>
            <a:r>
              <a:rPr sz="2000" b="0">
                <a:solidFill>
                  <a:srgbClr val="333333"/>
                </a:solidFill>
                <a:cs typeface="宋体" charset="0"/>
              </a:rPr>
              <a:t>是以年为单位的时间变量</a:t>
            </a:r>
            <a:r>
              <a:rPr lang="zh-CN" sz="2000" b="0">
                <a:solidFill>
                  <a:srgbClr val="333333"/>
                </a:solidFill>
                <a:cs typeface="宋体" charset="0"/>
              </a:rPr>
              <a:t>；</a:t>
            </a:r>
            <a:r>
              <a:rPr sz="2000" b="0">
                <a:solidFill>
                  <a:srgbClr val="333333"/>
                </a:solidFill>
                <a:cs typeface="宋体" charset="0"/>
              </a:rPr>
              <a:t> q</a:t>
            </a:r>
            <a:r>
              <a:rPr lang="en-US" sz="2000" b="0">
                <a:solidFill>
                  <a:srgbClr val="333333"/>
                </a:solidFill>
                <a:cs typeface="宋体" charset="0"/>
              </a:rPr>
              <a:t> </a:t>
            </a:r>
            <a:r>
              <a:rPr sz="2000" b="0">
                <a:solidFill>
                  <a:srgbClr val="333333"/>
                </a:solidFill>
                <a:cs typeface="宋体" charset="0"/>
              </a:rPr>
              <a:t>是关于时间或文献量的相对增长率函数</a:t>
            </a:r>
            <a:endParaRPr sz="2000" b="0">
              <a:solidFill>
                <a:srgbClr val="333333"/>
              </a:solidFill>
              <a:cs typeface="宋体" charset="0"/>
            </a:endParaRPr>
          </a:p>
        </p:txBody>
      </p:sp>
      <p:pic>
        <p:nvPicPr>
          <p:cNvPr id="7" name="图片 5" descr="IMG_257"/>
          <p:cNvPicPr>
            <a:picLocks noChangeAspect="1"/>
          </p:cNvPicPr>
          <p:nvPr/>
        </p:nvPicPr>
        <p:blipFill>
          <a:blip r:embed="rId5" r:link="rId6"/>
          <a:stretch>
            <a:fillRect/>
          </a:stretch>
        </p:blipFill>
        <p:spPr>
          <a:xfrm>
            <a:off x="7436485" y="1845945"/>
            <a:ext cx="1581150" cy="666750"/>
          </a:xfrm>
          <a:prstGeom prst="rect">
            <a:avLst/>
          </a:prstGeom>
          <a:noFill/>
          <a:ln w="9525">
            <a:noFill/>
          </a:ln>
        </p:spPr>
      </p:pic>
      <p:pic>
        <p:nvPicPr>
          <p:cNvPr id="5" name="图片 6" descr="IMG_258"/>
          <p:cNvPicPr>
            <a:picLocks noChangeAspect="1"/>
          </p:cNvPicPr>
          <p:nvPr/>
        </p:nvPicPr>
        <p:blipFill>
          <a:blip r:embed="rId7" r:link="rId6"/>
          <a:stretch>
            <a:fillRect/>
          </a:stretch>
        </p:blipFill>
        <p:spPr>
          <a:xfrm>
            <a:off x="9747885" y="1842135"/>
            <a:ext cx="590550" cy="666750"/>
          </a:xfrm>
          <a:prstGeom prst="rect">
            <a:avLst/>
          </a:prstGeom>
          <a:noFill/>
          <a:ln w="9525">
            <a:noFill/>
          </a:ln>
        </p:spPr>
      </p:pic>
      <p:sp>
        <p:nvSpPr>
          <p:cNvPr id="6" name="文本框 5"/>
          <p:cNvSpPr txBox="1"/>
          <p:nvPr/>
        </p:nvSpPr>
        <p:spPr>
          <a:xfrm>
            <a:off x="9173210" y="1991360"/>
            <a:ext cx="419100" cy="460375"/>
          </a:xfrm>
          <a:prstGeom prst="rect">
            <a:avLst/>
          </a:prstGeom>
          <a:noFill/>
        </p:spPr>
        <p:txBody>
          <a:bodyPr wrap="square" rtlCol="0">
            <a:spAutoFit/>
          </a:bodyPr>
          <a:p>
            <a:r>
              <a:rPr lang="zh-CN" altLang="en-US" sz="2400"/>
              <a:t>或</a:t>
            </a:r>
            <a:endParaRPr lang="zh-CN" altLang="en-US" sz="2400"/>
          </a:p>
        </p:txBody>
      </p:sp>
      <p:pic>
        <p:nvPicPr>
          <p:cNvPr id="8" name="图片 7" descr="IMG_259"/>
          <p:cNvPicPr>
            <a:picLocks noChangeAspect="1"/>
          </p:cNvPicPr>
          <p:nvPr/>
        </p:nvPicPr>
        <p:blipFill>
          <a:blip r:embed="rId8" r:link="rId6"/>
          <a:stretch>
            <a:fillRect/>
          </a:stretch>
        </p:blipFill>
        <p:spPr>
          <a:xfrm>
            <a:off x="10338118" y="1991043"/>
            <a:ext cx="1076325" cy="314325"/>
          </a:xfrm>
          <a:prstGeom prst="rect">
            <a:avLst/>
          </a:prstGeom>
          <a:noFill/>
          <a:ln w="9525">
            <a:noFill/>
          </a:ln>
        </p:spPr>
      </p:pic>
      <p:pic>
        <p:nvPicPr>
          <p:cNvPr id="16" name="图片 15"/>
          <p:cNvPicPr>
            <a:picLocks noChangeAspect="1"/>
          </p:cNvPicPr>
          <p:nvPr/>
        </p:nvPicPr>
        <p:blipFill>
          <a:blip r:embed="rId9"/>
          <a:stretch>
            <a:fillRect/>
          </a:stretch>
        </p:blipFill>
        <p:spPr>
          <a:xfrm>
            <a:off x="544195" y="1596390"/>
            <a:ext cx="6539230" cy="2768600"/>
          </a:xfrm>
          <a:prstGeom prst="rect">
            <a:avLst/>
          </a:prstGeom>
        </p:spPr>
      </p:pic>
      <p:sp>
        <p:nvSpPr>
          <p:cNvPr id="19" name="任意多边形 18"/>
          <p:cNvSpPr/>
          <p:nvPr/>
        </p:nvSpPr>
        <p:spPr>
          <a:xfrm>
            <a:off x="1839595" y="1861820"/>
            <a:ext cx="3134995" cy="1471930"/>
          </a:xfrm>
          <a:custGeom>
            <a:avLst/>
            <a:gdLst>
              <a:gd name="connisteX0" fmla="*/ 0 w 3134901"/>
              <a:gd name="connsiteY0" fmla="*/ 1470047 h 1471963"/>
              <a:gd name="connisteX1" fmla="*/ 787400 w 3134901"/>
              <a:gd name="connsiteY1" fmla="*/ 1445282 h 1471963"/>
              <a:gd name="connisteX2" fmla="*/ 1332230 w 3134901"/>
              <a:gd name="connsiteY2" fmla="*/ 1276372 h 1471963"/>
              <a:gd name="connisteX3" fmla="*/ 1501140 w 3134901"/>
              <a:gd name="connsiteY3" fmla="*/ 1384957 h 1471963"/>
              <a:gd name="connisteX4" fmla="*/ 1840230 w 3134901"/>
              <a:gd name="connsiteY4" fmla="*/ 1167152 h 1471963"/>
              <a:gd name="connisteX5" fmla="*/ 2009775 w 3134901"/>
              <a:gd name="connsiteY5" fmla="*/ 307362 h 1471963"/>
              <a:gd name="connisteX6" fmla="*/ 3039110 w 3134901"/>
              <a:gd name="connsiteY6" fmla="*/ 29232 h 1471963"/>
              <a:gd name="connisteX7" fmla="*/ 3063240 w 3134901"/>
              <a:gd name="connsiteY7" fmla="*/ 17167 h 1471963"/>
              <a:gd name="connisteX8" fmla="*/ 3135630 w 3134901"/>
              <a:gd name="connsiteY8" fmla="*/ 29232 h 14719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134902" h="1471963">
                <a:moveTo>
                  <a:pt x="0" y="1470047"/>
                </a:moveTo>
                <a:cubicBezTo>
                  <a:pt x="146685" y="1468777"/>
                  <a:pt x="520700" y="1484017"/>
                  <a:pt x="787400" y="1445282"/>
                </a:cubicBezTo>
                <a:cubicBezTo>
                  <a:pt x="1054100" y="1406547"/>
                  <a:pt x="1189355" y="1288437"/>
                  <a:pt x="1332230" y="1276372"/>
                </a:cubicBezTo>
                <a:cubicBezTo>
                  <a:pt x="1475105" y="1264307"/>
                  <a:pt x="1399540" y="1406547"/>
                  <a:pt x="1501140" y="1384957"/>
                </a:cubicBezTo>
                <a:cubicBezTo>
                  <a:pt x="1602740" y="1363367"/>
                  <a:pt x="1738630" y="1382417"/>
                  <a:pt x="1840230" y="1167152"/>
                </a:cubicBezTo>
                <a:cubicBezTo>
                  <a:pt x="1941830" y="951887"/>
                  <a:pt x="1769745" y="534692"/>
                  <a:pt x="2009775" y="307362"/>
                </a:cubicBezTo>
                <a:cubicBezTo>
                  <a:pt x="2249805" y="80032"/>
                  <a:pt x="2828290" y="87017"/>
                  <a:pt x="3039110" y="29232"/>
                </a:cubicBezTo>
                <a:cubicBezTo>
                  <a:pt x="3249930" y="-28553"/>
                  <a:pt x="3044190" y="17167"/>
                  <a:pt x="3063240" y="17167"/>
                </a:cubicBezTo>
              </a:path>
            </a:pathLst>
          </a:custGeom>
          <a:no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45300" y="2324735"/>
            <a:ext cx="2884805" cy="922020"/>
          </a:xfrm>
          <a:prstGeom prst="rect">
            <a:avLst/>
          </a:prstGeom>
          <a:noFill/>
        </p:spPr>
        <p:txBody>
          <a:bodyPr wrap="square" rtlCol="0">
            <a:spAutoFit/>
          </a:bodyPr>
          <a:p>
            <a:pPr algn="ctr"/>
            <a:r>
              <a:rPr lang="en-US" altLang="zh-CN" sz="5400">
                <a:solidFill>
                  <a:srgbClr val="394419"/>
                </a:solidFill>
                <a:latin typeface="Source Han Sans Normal" panose="020B0400000000000000" charset="-122"/>
                <a:ea typeface="Source Han Sans Normal" panose="020B0400000000000000" charset="-122"/>
              </a:rPr>
              <a:t>TWO</a:t>
            </a:r>
            <a:endParaRPr lang="en-US" altLang="zh-CN" sz="5400">
              <a:solidFill>
                <a:srgbClr val="394419"/>
              </a:solidFill>
              <a:latin typeface="Source Han Sans Normal" panose="020B0400000000000000" charset="-122"/>
              <a:ea typeface="Source Han Sans Normal" panose="020B0400000000000000" charset="-122"/>
            </a:endParaRPr>
          </a:p>
        </p:txBody>
      </p:sp>
      <p:cxnSp>
        <p:nvCxnSpPr>
          <p:cNvPr id="5" name="直接连接符 4"/>
          <p:cNvCxnSpPr/>
          <p:nvPr/>
        </p:nvCxnSpPr>
        <p:spPr>
          <a:xfrm>
            <a:off x="8279130" y="3246755"/>
            <a:ext cx="560705" cy="0"/>
          </a:xfrm>
          <a:prstGeom prst="line">
            <a:avLst/>
          </a:prstGeom>
          <a:ln w="25400">
            <a:solidFill>
              <a:srgbClr val="39441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77940" y="3544570"/>
            <a:ext cx="4363085" cy="1198880"/>
          </a:xfrm>
          <a:prstGeom prst="rect">
            <a:avLst/>
          </a:prstGeom>
          <a:noFill/>
        </p:spPr>
        <p:txBody>
          <a:bodyPr wrap="square" rtlCol="0">
            <a:spAutoFit/>
          </a:bodyPr>
          <a:p>
            <a:pPr algn="ctr"/>
            <a:r>
              <a:rPr lang="zh-CN" altLang="en-US" sz="3600">
                <a:latin typeface="思源黑体 Regular" charset="-122"/>
                <a:ea typeface="思源黑体 Regular" charset="-122"/>
                <a:cs typeface="思源黑体 Regular" charset="-122"/>
                <a:sym typeface="+mn-ea"/>
              </a:rPr>
              <a:t>科学文献增长的基本规律和</a:t>
            </a:r>
            <a:r>
              <a:rPr lang="zh-CN" altLang="en-US" sz="3600">
                <a:latin typeface="思源黑体 Regular" charset="-122"/>
                <a:ea typeface="思源黑体 Regular" charset="-122"/>
                <a:cs typeface="思源黑体 Regular" charset="-122"/>
                <a:sym typeface="+mn-ea"/>
              </a:rPr>
              <a:t>意义</a:t>
            </a:r>
            <a:endParaRPr lang="zh-CN" altLang="en-US" sz="3600">
              <a:latin typeface="思源黑体 Regular" charset="-122"/>
              <a:ea typeface="思源黑体 Regular" charset="-122"/>
              <a:cs typeface="思源黑体 Regular" charset="-122"/>
              <a:sym typeface="+mn-ea"/>
            </a:endParaRPr>
          </a:p>
        </p:txBody>
      </p:sp>
      <p:sp>
        <p:nvSpPr>
          <p:cNvPr id="8" name="文本框 7"/>
          <p:cNvSpPr txBox="1"/>
          <p:nvPr/>
        </p:nvSpPr>
        <p:spPr>
          <a:xfrm>
            <a:off x="570865" y="4719955"/>
            <a:ext cx="4507865" cy="337185"/>
          </a:xfrm>
          <a:prstGeom prst="rect">
            <a:avLst/>
          </a:prstGeom>
          <a:noFill/>
        </p:spPr>
        <p:txBody>
          <a:bodyPr wrap="square" rtlCol="0">
            <a:spAutoFit/>
          </a:bodyPr>
          <a:p>
            <a:pPr algn="ctr"/>
            <a:r>
              <a:rPr lang="en-US" altLang="zh-CN" sz="1600">
                <a:solidFill>
                  <a:schemeClr val="bg1"/>
                </a:solidFill>
                <a:latin typeface="思源宋体 Heavy" panose="02020900000000000000" charset="-122"/>
                <a:ea typeface="思源宋体 Heavy" panose="02020900000000000000" charset="-122"/>
              </a:rPr>
              <a:t>YOU WILL CRAZY FOR PURE WHITE. </a:t>
            </a:r>
            <a:endParaRPr lang="en-US" altLang="zh-CN" sz="1600">
              <a:solidFill>
                <a:schemeClr val="bg1"/>
              </a:solidFill>
              <a:latin typeface="思源宋体 Heavy" panose="02020900000000000000" charset="-122"/>
              <a:ea typeface="思源宋体 Heavy" panose="02020900000000000000" charset="-122"/>
            </a:endParaRPr>
          </a:p>
        </p:txBody>
      </p:sp>
      <p:pic>
        <p:nvPicPr>
          <p:cNvPr id="3" name="https://photo-static-api.fotomore.com/creative/vcg/400/version23/VCG41494002017.jpg?uid=386&amp;timestamp=1696753603&amp;sign=80ed585a6e08631b0387ee0f1c23cc94" descr="&amp;pky100_sjzg_VCG41494002017&amp;2&amp;src_toppic_inpsrchzd1&amp;"/>
          <p:cNvPicPr>
            <a:picLocks noChangeAspect="1"/>
          </p:cNvPicPr>
          <p:nvPr>
            <p:custDataLst>
              <p:tags r:id="rId1"/>
            </p:custDataLst>
          </p:nvPr>
        </p:nvPicPr>
        <p:blipFill>
          <a:blip r:embed="rId2"/>
          <a:stretch>
            <a:fillRect/>
          </a:stretch>
        </p:blipFill>
        <p:spPr>
          <a:xfrm>
            <a:off x="0" y="1159510"/>
            <a:ext cx="6049010" cy="417449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 name="直接连接符 6"/>
          <p:cNvCxnSpPr/>
          <p:nvPr>
            <p:custDataLst>
              <p:tags r:id="rId1"/>
            </p:custDataLst>
          </p:nvPr>
        </p:nvCxnSpPr>
        <p:spPr>
          <a:xfrm>
            <a:off x="384814" y="77406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00" name="文本框 99"/>
          <p:cNvSpPr txBox="1"/>
          <p:nvPr/>
        </p:nvSpPr>
        <p:spPr>
          <a:xfrm>
            <a:off x="457200" y="4615815"/>
            <a:ext cx="11605260" cy="1925955"/>
          </a:xfrm>
          <a:prstGeom prst="rect">
            <a:avLst/>
          </a:prstGeom>
          <a:noFill/>
          <a:ln w="9525">
            <a:noFill/>
          </a:ln>
        </p:spPr>
        <p:txBody>
          <a:bodyPr>
            <a:noAutofit/>
          </a:bodyPr>
          <a:p>
            <a:pPr marL="0" indent="0" algn="l">
              <a:lnSpc>
                <a:spcPct val="150000"/>
              </a:lnSpc>
            </a:pPr>
            <a:r>
              <a:rPr lang="en-US" altLang="zh-CN" b="0">
                <a:solidFill>
                  <a:srgbClr val="333333"/>
                </a:solidFill>
                <a:cs typeface="宋体" charset="0"/>
              </a:rPr>
              <a:t>      </a:t>
            </a:r>
            <a:r>
              <a:rPr lang="zh-CN" b="0">
                <a:solidFill>
                  <a:srgbClr val="333333"/>
                </a:solidFill>
                <a:cs typeface="宋体" charset="0"/>
              </a:rPr>
              <a:t>由上述模型可知</a:t>
            </a:r>
            <a:r>
              <a:rPr lang="en-US" b="0">
                <a:solidFill>
                  <a:srgbClr val="333333"/>
                </a:solidFill>
                <a:latin typeface="Arial" panose="020B0704020202020204" pitchFamily="34" charset="0"/>
                <a:cs typeface="宋体" charset="0"/>
              </a:rPr>
              <a:t>,</a:t>
            </a:r>
            <a:r>
              <a:rPr lang="zh-CN" b="1" u="sng">
                <a:solidFill>
                  <a:srgbClr val="FF0000"/>
                </a:solidFill>
                <a:uFill>
                  <a:solidFill>
                    <a:srgbClr val="000000"/>
                  </a:solidFill>
                </a:uFill>
                <a:cs typeface="宋体" charset="0"/>
              </a:rPr>
              <a:t>科学文献增长的基本规律有三种</a:t>
            </a:r>
            <a:r>
              <a:rPr lang="en-US" b="1">
                <a:solidFill>
                  <a:srgbClr val="FF0000"/>
                </a:solidFill>
                <a:latin typeface="Arial" panose="020B0704020202020204" pitchFamily="34" charset="0"/>
                <a:cs typeface="宋体" charset="0"/>
              </a:rPr>
              <a:t>:</a:t>
            </a:r>
            <a:endParaRPr lang="en-US" b="1">
              <a:solidFill>
                <a:srgbClr val="FF0000"/>
              </a:solidFill>
              <a:latin typeface="Arial" panose="020B0704020202020204" pitchFamily="34" charset="0"/>
              <a:cs typeface="宋体" charset="0"/>
            </a:endParaRPr>
          </a:p>
          <a:p>
            <a:pPr marL="0" indent="0" algn="l">
              <a:lnSpc>
                <a:spcPct val="150000"/>
              </a:lnSpc>
            </a:pPr>
            <a:r>
              <a:rPr lang="en-US" altLang="zh-CN" b="0">
                <a:solidFill>
                  <a:srgbClr val="333333"/>
                </a:solidFill>
                <a:cs typeface="宋体" charset="0"/>
              </a:rPr>
              <a:t>             </a:t>
            </a:r>
            <a:r>
              <a:rPr lang="zh-CN" b="0">
                <a:solidFill>
                  <a:srgbClr val="333333"/>
                </a:solidFill>
                <a:cs typeface="宋体" charset="0"/>
              </a:rPr>
              <a:t>一是呈指数增长规律</a:t>
            </a:r>
            <a:r>
              <a:rPr lang="en-US" b="0">
                <a:solidFill>
                  <a:srgbClr val="333333"/>
                </a:solidFill>
                <a:latin typeface="Arial" panose="020B0704020202020204" pitchFamily="34" charset="0"/>
                <a:cs typeface="宋体" charset="0"/>
              </a:rPr>
              <a:t>;</a:t>
            </a:r>
            <a:endParaRPr lang="en-US" b="0">
              <a:solidFill>
                <a:srgbClr val="333333"/>
              </a:solidFill>
              <a:latin typeface="Arial" panose="020B0704020202020204" pitchFamily="34" charset="0"/>
              <a:cs typeface="宋体" charset="0"/>
            </a:endParaRPr>
          </a:p>
          <a:p>
            <a:pPr marL="0" indent="0" algn="l">
              <a:lnSpc>
                <a:spcPct val="150000"/>
              </a:lnSpc>
            </a:pPr>
            <a:r>
              <a:rPr lang="en-US" altLang="zh-CN" b="0">
                <a:solidFill>
                  <a:srgbClr val="333333"/>
                </a:solidFill>
                <a:cs typeface="宋体" charset="0"/>
              </a:rPr>
              <a:t>             </a:t>
            </a:r>
            <a:r>
              <a:rPr lang="zh-CN" b="0">
                <a:solidFill>
                  <a:srgbClr val="333333"/>
                </a:solidFill>
                <a:cs typeface="宋体" charset="0"/>
              </a:rPr>
              <a:t>二是呈逻辑曲线增长规律</a:t>
            </a:r>
            <a:r>
              <a:rPr lang="en-US" b="0">
                <a:solidFill>
                  <a:srgbClr val="333333"/>
                </a:solidFill>
                <a:latin typeface="Arial" panose="020B0704020202020204" pitchFamily="34" charset="0"/>
                <a:cs typeface="宋体" charset="0"/>
              </a:rPr>
              <a:t>;</a:t>
            </a:r>
            <a:endParaRPr lang="en-US" b="0">
              <a:solidFill>
                <a:srgbClr val="333333"/>
              </a:solidFill>
              <a:latin typeface="Arial" panose="020B0704020202020204" pitchFamily="34" charset="0"/>
              <a:cs typeface="宋体" charset="0"/>
            </a:endParaRPr>
          </a:p>
          <a:p>
            <a:pPr marL="0" indent="0" algn="l">
              <a:lnSpc>
                <a:spcPct val="150000"/>
              </a:lnSpc>
            </a:pPr>
            <a:r>
              <a:rPr lang="en-US" altLang="zh-CN" b="0">
                <a:solidFill>
                  <a:srgbClr val="333333"/>
                </a:solidFill>
                <a:cs typeface="宋体" charset="0"/>
              </a:rPr>
              <a:t>             </a:t>
            </a:r>
            <a:r>
              <a:rPr lang="zh-CN" b="0">
                <a:solidFill>
                  <a:srgbClr val="333333"/>
                </a:solidFill>
                <a:cs typeface="宋体" charset="0"/>
              </a:rPr>
              <a:t>三是呈线性增长规律。</a:t>
            </a:r>
            <a:endParaRPr lang="zh-CN" b="0">
              <a:solidFill>
                <a:srgbClr val="333333"/>
              </a:solidFill>
              <a:cs typeface="宋体" charset="0"/>
            </a:endParaRPr>
          </a:p>
          <a:p>
            <a:pPr marL="0" indent="0" algn="l">
              <a:lnSpc>
                <a:spcPct val="150000"/>
              </a:lnSpc>
            </a:pPr>
            <a:r>
              <a:rPr lang="zh-CN" b="0">
                <a:solidFill>
                  <a:srgbClr val="333333"/>
                </a:solidFill>
                <a:cs typeface="宋体" charset="0"/>
              </a:rPr>
              <a:t> </a:t>
            </a:r>
            <a:r>
              <a:rPr lang="en-US" altLang="zh-CN" b="0">
                <a:solidFill>
                  <a:srgbClr val="333333"/>
                </a:solidFill>
                <a:cs typeface="宋体" charset="0"/>
              </a:rPr>
              <a:t>     </a:t>
            </a:r>
            <a:r>
              <a:rPr lang="zh-CN" b="0">
                <a:solidFill>
                  <a:srgbClr val="333333"/>
                </a:solidFill>
                <a:cs typeface="宋体" charset="0"/>
              </a:rPr>
              <a:t>文献增长大体可描述为</a:t>
            </a:r>
            <a:r>
              <a:rPr lang="en-US" b="1">
                <a:solidFill>
                  <a:srgbClr val="FF0000"/>
                </a:solidFill>
                <a:latin typeface="Arial" panose="020B0704020202020204" pitchFamily="34" charset="0"/>
                <a:cs typeface="宋体" charset="0"/>
              </a:rPr>
              <a:t>4</a:t>
            </a:r>
            <a:r>
              <a:rPr lang="zh-CN" b="1">
                <a:solidFill>
                  <a:srgbClr val="FF0000"/>
                </a:solidFill>
                <a:cs typeface="宋体" charset="0"/>
              </a:rPr>
              <a:t>个阶段</a:t>
            </a:r>
            <a:r>
              <a:rPr lang="en-US" b="0">
                <a:solidFill>
                  <a:srgbClr val="333333"/>
                </a:solidFill>
                <a:latin typeface="Arial" panose="020B0704020202020204" pitchFamily="34" charset="0"/>
                <a:cs typeface="宋体" charset="0"/>
              </a:rPr>
              <a:t>,</a:t>
            </a:r>
            <a:r>
              <a:rPr lang="zh-CN" b="0">
                <a:solidFill>
                  <a:srgbClr val="333333"/>
                </a:solidFill>
                <a:cs typeface="宋体" charset="0"/>
              </a:rPr>
              <a:t>即</a:t>
            </a:r>
            <a:r>
              <a:rPr lang="zh-CN" b="1">
                <a:solidFill>
                  <a:srgbClr val="FF0000"/>
                </a:solidFill>
                <a:cs typeface="宋体" charset="0"/>
              </a:rPr>
              <a:t>缓慢增长的初始阶段、指数增长阶段、线性增长阶段和缓慢增长阶段。</a:t>
            </a:r>
            <a:endParaRPr lang="zh-CN" altLang="en-US" b="1">
              <a:solidFill>
                <a:srgbClr val="FF0000"/>
              </a:solidFill>
              <a:cs typeface="宋体" charset="0"/>
            </a:endParaRPr>
          </a:p>
        </p:txBody>
      </p:sp>
      <p:pic>
        <p:nvPicPr>
          <p:cNvPr id="2" name="图片 8" descr="IMG_256"/>
          <p:cNvPicPr>
            <a:picLocks noChangeAspect="1"/>
          </p:cNvPicPr>
          <p:nvPr/>
        </p:nvPicPr>
        <p:blipFill>
          <a:blip r:embed="rId2" r:link="rId3"/>
          <a:stretch>
            <a:fillRect/>
          </a:stretch>
        </p:blipFill>
        <p:spPr>
          <a:xfrm>
            <a:off x="969010" y="958850"/>
            <a:ext cx="9615170" cy="3328670"/>
          </a:xfrm>
          <a:prstGeom prst="rect">
            <a:avLst/>
          </a:prstGeom>
          <a:noFill/>
          <a:ln w="9525">
            <a:noFill/>
          </a:ln>
        </p:spPr>
      </p:pic>
      <p:sp>
        <p:nvSpPr>
          <p:cNvPr id="4" name="文本框 3"/>
          <p:cNvSpPr txBox="1"/>
          <p:nvPr/>
        </p:nvSpPr>
        <p:spPr>
          <a:xfrm>
            <a:off x="8094345" y="1442720"/>
            <a:ext cx="2489835" cy="1116965"/>
          </a:xfrm>
          <a:prstGeom prst="rect">
            <a:avLst/>
          </a:prstGeom>
          <a:noFill/>
        </p:spPr>
        <p:txBody>
          <a:bodyPr wrap="square" rtlCol="0">
            <a:noAutofit/>
          </a:bodyPr>
          <a:p>
            <a:r>
              <a:rPr lang="zh-CN" altLang="en-US" b="1">
                <a:solidFill>
                  <a:srgbClr val="FF0000"/>
                </a:solidFill>
              </a:rPr>
              <a:t>研究文献已饱和并出现滞长, 也预示着研究领域成熟。</a:t>
            </a:r>
            <a:endParaRPr lang="zh-CN" altLang="en-US" b="1">
              <a:solidFill>
                <a:srgbClr val="FF0000"/>
              </a:solidFill>
            </a:endParaRPr>
          </a:p>
        </p:txBody>
      </p:sp>
      <p:sp>
        <p:nvSpPr>
          <p:cNvPr id="5" name="文本框 4"/>
          <p:cNvSpPr txBox="1"/>
          <p:nvPr/>
        </p:nvSpPr>
        <p:spPr>
          <a:xfrm>
            <a:off x="5871845" y="1672590"/>
            <a:ext cx="1473835" cy="887095"/>
          </a:xfrm>
          <a:prstGeom prst="rect">
            <a:avLst/>
          </a:prstGeom>
          <a:noFill/>
        </p:spPr>
        <p:txBody>
          <a:bodyPr wrap="square" rtlCol="0">
            <a:noAutofit/>
          </a:bodyPr>
          <a:p>
            <a:r>
              <a:rPr lang="zh-CN" altLang="en-US" b="1">
                <a:solidFill>
                  <a:srgbClr val="FF0000"/>
                </a:solidFill>
              </a:rPr>
              <a:t>文献累积量增长趋势减缓, 并逐渐演变为以一种固定比率增长的线性增长。</a:t>
            </a:r>
            <a:endParaRPr lang="zh-CN" altLang="en-US" b="1">
              <a:solidFill>
                <a:srgbClr val="FF0000"/>
              </a:solidFill>
            </a:endParaRPr>
          </a:p>
        </p:txBody>
      </p:sp>
      <p:sp>
        <p:nvSpPr>
          <p:cNvPr id="6" name="文本框 5"/>
          <p:cNvSpPr txBox="1"/>
          <p:nvPr/>
        </p:nvSpPr>
        <p:spPr>
          <a:xfrm>
            <a:off x="3662045" y="2378075"/>
            <a:ext cx="1352550" cy="646430"/>
          </a:xfrm>
          <a:prstGeom prst="rect">
            <a:avLst/>
          </a:prstGeom>
          <a:noFill/>
        </p:spPr>
        <p:txBody>
          <a:bodyPr wrap="square" rtlCol="0">
            <a:noAutofit/>
          </a:bodyPr>
          <a:p>
            <a:r>
              <a:rPr lang="zh-CN" altLang="en-US" b="1">
                <a:solidFill>
                  <a:srgbClr val="FF0000"/>
                </a:solidFill>
              </a:rPr>
              <a:t>文献数量急剧增加, 呈现“爆炸”态势</a:t>
            </a:r>
            <a:endParaRPr lang="zh-CN" altLang="en-US" b="1">
              <a:solidFill>
                <a:srgbClr val="FF0000"/>
              </a:solidFill>
            </a:endParaRPr>
          </a:p>
        </p:txBody>
      </p:sp>
      <p:sp>
        <p:nvSpPr>
          <p:cNvPr id="10" name="文本框 9"/>
          <p:cNvSpPr txBox="1"/>
          <p:nvPr/>
        </p:nvSpPr>
        <p:spPr>
          <a:xfrm>
            <a:off x="1621790" y="1963420"/>
            <a:ext cx="1353185" cy="1264285"/>
          </a:xfrm>
          <a:prstGeom prst="rect">
            <a:avLst/>
          </a:prstGeom>
          <a:noFill/>
        </p:spPr>
        <p:txBody>
          <a:bodyPr wrap="square" rtlCol="0">
            <a:noAutofit/>
          </a:bodyPr>
          <a:p>
            <a:r>
              <a:rPr lang="zh-CN" altLang="en-US" b="1">
                <a:solidFill>
                  <a:srgbClr val="FF0000"/>
                </a:solidFill>
              </a:rPr>
              <a:t>文献累积量处于不稳定的增长状态</a:t>
            </a:r>
            <a:endParaRPr lang="zh-CN" altLang="en-US" b="1">
              <a:solidFill>
                <a:srgbClr val="FF0000"/>
              </a:solidFill>
            </a:endParaRPr>
          </a:p>
        </p:txBody>
      </p:sp>
      <p:sp>
        <p:nvSpPr>
          <p:cNvPr id="13" name="文本框 12"/>
          <p:cNvSpPr txBox="1"/>
          <p:nvPr/>
        </p:nvSpPr>
        <p:spPr>
          <a:xfrm>
            <a:off x="384810" y="56515"/>
            <a:ext cx="6012180" cy="560705"/>
          </a:xfrm>
          <a:prstGeom prst="rect">
            <a:avLst/>
          </a:prstGeom>
          <a:noFill/>
        </p:spPr>
        <p:txBody>
          <a:bodyPr wrap="square" rtlCol="0" anchor="t">
            <a:noAutofit/>
          </a:bodyPr>
          <a:p>
            <a:pPr algn="l">
              <a:spcBef>
                <a:spcPts val="0"/>
              </a:spcBef>
              <a:spcAft>
                <a:spcPts val="0"/>
              </a:spcAft>
              <a:buClrTx/>
              <a:buSzTx/>
              <a:buFontTx/>
            </a:pPr>
            <a:r>
              <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rPr>
              <a:t>科学文献增长的基本规律</a:t>
            </a:r>
            <a:endParaRPr lang="zh-CN" sz="3600" b="1">
              <a:solidFill>
                <a:schemeClr val="accent1"/>
              </a:solidFill>
              <a:latin typeface="Arial" panose="020B0704020202020204" pitchFamily="34" charset="0"/>
              <a:ea typeface="微软雅黑" panose="020B0503020204020204" pitchFamily="34" charset="-122"/>
              <a:cs typeface="微软雅黑" panose="020B0503020204020204" pitchFamily="34" charset="-122"/>
              <a:sym typeface="+mn-ea"/>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1.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ags/tag102.xml><?xml version="1.0" encoding="utf-8"?>
<p:tagLst xmlns:p="http://schemas.openxmlformats.org/presentationml/2006/main">
  <p:tag name="KSO_WM_UNIT_PLACING_PICTURE_USER_VIEWPORT" val="{&quot;height&quot;:6574,&quot;width&quot;:9526}"/>
</p:tagLst>
</file>

<file path=ppt/tags/tag10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7.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9.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1.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ags/tag11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5792,&quot;width&quot;:4137.143307086614}"/>
</p:tagLst>
</file>

<file path=ppt/tags/tag64.xml><?xml version="1.0" encoding="utf-8"?>
<p:tagLst xmlns:p="http://schemas.openxmlformats.org/presentationml/2006/main">
  <p:tag name="KSO_WM_UNIT_PLACING_PICTURE_USER_VIEWPORT" val="{&quot;height&quot;:8560,&quot;width&quot;:6268.275590551181}"/>
</p:tagLst>
</file>

<file path=ppt/tags/tag65.xml><?xml version="1.0" encoding="utf-8"?>
<p:tagLst xmlns:p="http://schemas.openxmlformats.org/presentationml/2006/main">
  <p:tag name="KSO_WM_SPECIAL_SOURCE" val="bdnull"/>
</p:tagLst>
</file>

<file path=ppt/tags/tag66.xml><?xml version="1.0" encoding="utf-8"?>
<p:tagLst xmlns:p="http://schemas.openxmlformats.org/presentationml/2006/main">
  <p:tag name="KSO_WM_UNIT_PLACING_PICTURE_USER_VIEWPORT" val="{&quot;height&quot;:6895,&quot;width&quot;:7092}"/>
</p:tagLst>
</file>

<file path=ppt/tags/tag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p="http://schemas.openxmlformats.org/presentationml/2006/main">
  <p:tag name="KSO_WM_UNIT_PLACING_PICTURE_USER_VIEWPORT" val="{&quot;height&quot;:6574,&quot;width&quot;:9526}"/>
</p:tagLst>
</file>

<file path=ppt/tags/tag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2.xml><?xml version="1.0" encoding="utf-8"?>
<p:tagLst xmlns:p="http://schemas.openxmlformats.org/presentationml/2006/main">
  <p:tag name="KSO_WM_UNIT_PLACING_PICTURE_USER_VIEWPORT" val="{&quot;height&quot;:1424,&quot;width&quot;:4385}"/>
</p:tagLst>
</file>

<file path=ppt/tags/tag73.xml><?xml version="1.0" encoding="utf-8"?>
<p:tagLst xmlns:p="http://schemas.openxmlformats.org/presentationml/2006/main">
  <p:tag name="KSO_WM_UNIT_SMARTLAYOUT_COMPRESS_INFO" val="{&#10;    &quot;id&quot;: &quot;2023-10-08T16:37:34&quot;&#10;}&#10;"/>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SMARTLAYOUT_COMPRESS_INFO" val="{&#10;    &quot;id&quot;: &quot;2023-10-08T16:37:34&quot;&#10;}&#10;"/>
</p:tagLst>
</file>

<file path=ppt/tags/tag75.xml><?xml version="1.0" encoding="utf-8"?>
<p:tagLst xmlns:p="http://schemas.openxmlformats.org/presentationml/2006/main">
  <p:tag name="KSO_WM_UNIT_SMARTLAYOUT_COMPRESS_INFO" val="{&#10;    &quot;id&quot;: &quot;2023-10-08T16:37:34&quot;,&#10;    &quot;max&quot;: 0.7467716535433055,&#10;    &quot;topChanged&quot;: 0.23058424601395391&#10;}&#10;"/>
</p:tagLst>
</file>

<file path=ppt/tags/tag76.xml><?xml version="1.0" encoding="utf-8"?>
<p:tagLst xmlns:p="http://schemas.openxmlformats.org/presentationml/2006/main">
  <p:tag name="KSO_WM_UNIT_PLACING_PICTURE_USER_VIEWPORT" val="{&quot;height&quot;:4543,&quot;width&quot;:11712}"/>
</p:tagLst>
</file>

<file path=ppt/tags/tag77.xml><?xml version="1.0" encoding="utf-8"?>
<p:tagLst xmlns:p="http://schemas.openxmlformats.org/presentationml/2006/main">
  <p:tag name="KSO_WM_UNIT_SMARTLAYOUT_COMPRESS_INFO" val="{&#10;    &quot;id&quot;: &quot;2023-10-08T16:37:34&quot;,&#10;    &quot;max&quot;: 0.24992125984251956,&#10;    &quot;topChanged&quot;: 0.07716937967611673&#10;}&#10;"/>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0-08T16:37:34&quot;,&quot;maxSize&quot;:{&quot;size1&quot;:20},&quot;minSize&quot;:{&quot;size1&quot;:11.2},&quot;normalSize&quot;:{&quot;size1&quot;:11.2},&quot;subLayout&quot;:[{&quot;id&quot;:&quot;2023-10-08T16:37:34&quot;,&quot;margin&quot;:{&quot;bottom&quot;:0.025999998673796654,&quot;left&quot;:1.2699999809265137,&quot;right&quot;:1.2699999809265137,&quot;top&quot;:0.4230000376701355},&quot;type&quot;:0},{&quot;id&quot;:&quot;2023-10-08T16:37:34&quot;,&quot;margin&quot;:{&quot;bottom&quot;:0.847000002861023,&quot;left&quot;:1.2699999809265137,&quot;right&quot;:1.2699999809265137,&quot;top&quot;:1.2699999809265137},&quot;type&quot;:0}],&quot;type&quot;:0}"/>
  <p:tag name="KSO_WM_SLIDE_RATIO" val="1.777778"/>
  <p:tag name="KSO_WM_SLIDE_BACKGROUND" val="[&quot;general&quot;]"/>
  <p:tag name="KSO_WM_SPECIAL_SOURCE" val="bdnul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1.xml><?xml version="1.0" encoding="utf-8"?>
<p:tagLst xmlns:p="http://schemas.openxmlformats.org/presentationml/2006/main">
  <p:tag name="KSO_WM_UNIT_SMARTLAYOUT_COMPRESS_INFO" val="{&#10;    &quot;id&quot;: &quot;2023-10-08T16:37:34&quot;&#10;}&#10;"/>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SMARTLAYOUT_COMPRESS_INFO" val="{&#10;    &quot;id&quot;: &quot;2023-10-08T16:37:34&quot;,&#10;    &quot;max&quot;: 0.7467716535433055,&#10;    &quot;topChanged&quot;: 0.23058424601395391&#10;}&#10;"/>
</p:tagLst>
</file>

<file path=ppt/tags/tag8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0-08T16:37:34&quot;,&quot;maxSize&quot;:{&quot;size1&quot;:20},&quot;minSize&quot;:{&quot;size1&quot;:11.2},&quot;normalSize&quot;:{&quot;size1&quot;:11.2},&quot;subLayout&quot;:[{&quot;id&quot;:&quot;2023-10-08T16:37:34&quot;,&quot;margin&quot;:{&quot;bottom&quot;:0.025999998673796654,&quot;left&quot;:1.2699999809265137,&quot;right&quot;:1.2699999809265137,&quot;top&quot;:0.4230000376701355},&quot;type&quot;:0},{&quot;id&quot;:&quot;2023-10-08T16:37:34&quot;,&quot;margin&quot;:{&quot;bottom&quot;:0.847000002861023,&quot;left&quot;:1.2699999809265137,&quot;right&quot;:1.2699999809265137,&quot;top&quot;:1.2699999809265137},&quot;type&quot;:0}],&quot;type&quot;:0}"/>
  <p:tag name="KSO_WM_SLIDE_RATIO" val="1.777778"/>
  <p:tag name="KSO_WM_SLIDE_BACKGROUND" val="[&quot;general&quot;]"/>
  <p:tag name="KSO_WM_SPECIAL_SOURCE" val="bdnull"/>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6.xml><?xml version="1.0" encoding="utf-8"?>
<p:tagLst xmlns:p="http://schemas.openxmlformats.org/presentationml/2006/main">
  <p:tag name="KSO_WM_UNIT_SMARTLAYOUT_COMPRESS_INFO" val="{&#10;    &quot;id&quot;: &quot;2023-10-08T16:37:34&quot;&#10;}&#10;"/>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UNIT_SMARTLAYOUT_COMPRESS_INFO" val="{&#10;    &quot;id&quot;: &quot;2023-10-08T16:37:34&quot;,&#10;    &quot;max&quot;: 0.7467716535433055,&#10;    &quot;topChanged&quot;: 0.23058424601395391&#10;}&#10;"/>
</p:tagLst>
</file>

<file path=ppt/tags/tag8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0-08T16:37:34&quot;,&quot;maxSize&quot;:{&quot;size1&quot;:20},&quot;minSize&quot;:{&quot;size1&quot;:11.2},&quot;normalSize&quot;:{&quot;size1&quot;:11.2},&quot;subLayout&quot;:[{&quot;id&quot;:&quot;2023-10-08T16:37:34&quot;,&quot;margin&quot;:{&quot;bottom&quot;:0.025999998673796654,&quot;left&quot;:1.2699999809265137,&quot;right&quot;:1.2699999809265137,&quot;top&quot;:0.4230000376701355},&quot;type&quot;:0},{&quot;id&quot;:&quot;2023-10-08T16:37:34&quot;,&quot;margin&quot;:{&quot;bottom&quot;:0.847000002861023,&quot;left&quot;:1.2699999809265137,&quot;right&quot;:1.2699999809265137,&quot;top&quot;:1.2699999809265137},&quot;type&quot;:0}],&quot;type&quot;:0}"/>
  <p:tag name="KSO_WM_SLIDE_RATIO" val="1.777778"/>
  <p:tag name="KSO_WM_SLIDE_BACKGROUND" val="[&quot;general&quot;]"/>
  <p:tag name="KSO_WM_SPECIAL_SOURCE" val="bdnull"/>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1.xml><?xml version="1.0" encoding="utf-8"?>
<p:tagLst xmlns:p="http://schemas.openxmlformats.org/presentationml/2006/main">
  <p:tag name="KSO_WM_UNIT_SMARTLAYOUT_COMPRESS_INFO" val="{&#10;    &quot;id&quot;: &quot;2023-10-08T16:37:34&quot;&#10;}&#10;"/>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SMARTLAYOUT_COMPRESS_INFO" val="{&#10;    &quot;id&quot;: &quot;2023-10-08T16:37:34&quot;,&#10;    &quot;max&quot;: 0.7467716535433055,&#10;    &quot;topChanged&quot;: 0.23058424601395391&#10;}&#10;"/>
</p:tagLst>
</file>

<file path=ppt/tags/tag9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0-08T16:37:34&quot;,&quot;maxSize&quot;:{&quot;size1&quot;:20},&quot;minSize&quot;:{&quot;size1&quot;:11.2},&quot;normalSize&quot;:{&quot;size1&quot;:11.2},&quot;subLayout&quot;:[{&quot;id&quot;:&quot;2023-10-08T16:37:34&quot;,&quot;margin&quot;:{&quot;bottom&quot;:0.025999998673796654,&quot;left&quot;:1.2699999809265137,&quot;right&quot;:1.2699999809265137,&quot;top&quot;:0.4230000376701355},&quot;type&quot;:0},{&quot;id&quot;:&quot;2023-10-08T16:37:34&quot;,&quot;margin&quot;:{&quot;bottom&quot;:0.847000002861023,&quot;left&quot;:1.2699999809265137,&quot;right&quot;:1.2699999809265137,&quot;top&quot;:1.2699999809265137},&quot;type&quot;:0}],&quot;type&quot;:0}"/>
  <p:tag name="KSO_WM_SLIDE_RATIO" val="1.777778"/>
  <p:tag name="KSO_WM_SLIDE_BACKGROUND" val="[&quot;general&quot;]"/>
  <p:tag name="KSO_WM_SPECIAL_SOURCE" val="bdnull"/>
</p:tagLst>
</file>

<file path=ppt/tags/tag94.xml><?xml version="1.0" encoding="utf-8"?>
<p:tagLst xmlns:p="http://schemas.openxmlformats.org/presentationml/2006/main">
  <p:tag name="KSO_WM_UNIT_PLACING_PICTURE_USER_VIEWPORT" val="{&quot;height&quot;:6574,&quot;width&quot;:9526}"/>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Lst>
</file>

<file path=ppt/tags/tag97.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10-08T16:37:35&quot;,&quot;margin&quot;:{&quot;bottom&quot;:0.847000002861023,&quot;left&quot;:1.2699999809265137,&quot;right&quot;:1.2699999809265137,&quot;top&quot;:1.6929999589920044},&quot;type&quot;:0}"/>
  <p:tag name="KSO_WM_SLIDE_RATIO" val="1.777778"/>
  <p:tag name="KSO_WM_SLIDE_BACKGROUND" val="[&quot;general&quot;]"/>
  <p:tag name="KSO_WM_SPECIAL_SOURCE" val="bdnull"/>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9.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10-08T16:37:36&quot;,&quot;maxSize&quot;:{&quot;size1&quot;:31.1},&quot;minSize&quot;:{&quot;size1&quot;:17.8},&quot;normalSize&quot;:{&quot;size1&quot;:17.8},&quot;subLayout&quot;:[{&quot;id&quot;:&quot;2023-10-08T16:37:36&quot;,&quot;maxSize&quot;:{&quot;size1&quot;:100},&quot;minSize&quot;:{&quot;size1&quot;:61.7},&quot;normalSize&quot;:{&quot;size1&quot;:61.7},&quot;subLayout&quot;:[{&quot;id&quot;:&quot;2023-10-08T16:37:36&quot;,&quot;margin&quot;:{&quot;bottom&quot;:0,&quot;left&quot;:1.2699999809265137,&quot;right&quot;:1.2699999809265137,&quot;top&quot;:0.4230000376701355},&quot;type&quot;:0},{&quot;id&quot;:&quot;2023-10-08T16:37:36&quot;,&quot;margin&quot;:{&quot;bottom&quot;:0.025999998673796654,&quot;left&quot;:1.2699999809265137,&quot;right&quot;:1.2699999809265137,&quot;top&quot;:0.025999998673796654},&quot;type&quot;:0}],&quot;type&quot;:0},{&quot;id&quot;:&quot;2023-10-08T16:37:36&quot;,&quot;margin&quot;:{&quot;bottom&quot;:0.847000002861023,&quot;left&quot;:1.2699999809265137,&quot;right&quot;:1.2699999809265137,&quot;top&quot;:1.2699999809265137},&quot;type&quot;:0}],&quot;type&quot;:0}"/>
  <p:tag name="KSO_WM_SPECIAL_SOURCE" val="bdnul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2849</Words>
  <Application>WPS 表格</Application>
  <PresentationFormat>宽屏</PresentationFormat>
  <Paragraphs>171</Paragraphs>
  <Slides>17</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宋体</vt:lpstr>
      <vt:lpstr>Wingdings</vt:lpstr>
      <vt:lpstr>微软雅黑</vt:lpstr>
      <vt:lpstr>汉仪旗黑</vt:lpstr>
      <vt:lpstr>Wingdings</vt:lpstr>
      <vt:lpstr>仓耳玄三M W05</vt:lpstr>
      <vt:lpstr>苹方-简</vt:lpstr>
      <vt:lpstr>Source Han Sans Normal</vt:lpstr>
      <vt:lpstr>Calibri Light</vt:lpstr>
      <vt:lpstr>Helvetica Neue</vt:lpstr>
      <vt:lpstr>方正宋刻本秀楷简体</vt:lpstr>
      <vt:lpstr>汉仪书宋二KW</vt:lpstr>
      <vt:lpstr>思源黑体 Regular</vt:lpstr>
      <vt:lpstr>汉仪中黑KW</vt:lpstr>
      <vt:lpstr>思源宋体 Heavy</vt:lpstr>
      <vt:lpstr>宋体</vt:lpstr>
      <vt:lpstr>Arial Bold</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something for nothing</cp:lastModifiedBy>
  <cp:revision>178</cp:revision>
  <dcterms:created xsi:type="dcterms:W3CDTF">2023-10-13T06:23:12Z</dcterms:created>
  <dcterms:modified xsi:type="dcterms:W3CDTF">2023-10-13T06:23:12Z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ICV">
    <vt:lpwstr>72FAF82EAF78D49050E2286541BAC1AE_43</vt:lpwstr>
  </property>
</Properties>
</file>